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sldIdLst>
    <p:sldId id="1337" r:id="rId6"/>
    <p:sldId id="2660" r:id="rId7"/>
    <p:sldId id="2679" r:id="rId8"/>
    <p:sldId id="2676" r:id="rId9"/>
    <p:sldId id="2675" r:id="rId10"/>
    <p:sldId id="2673" r:id="rId11"/>
    <p:sldId id="2669" r:id="rId12"/>
    <p:sldId id="2666" r:id="rId13"/>
    <p:sldId id="2664" r:id="rId14"/>
    <p:sldId id="2663" r:id="rId15"/>
    <p:sldId id="2662" r:id="rId16"/>
    <p:sldId id="2671" r:id="rId17"/>
    <p:sldId id="2665" r:id="rId18"/>
    <p:sldId id="2674" r:id="rId19"/>
    <p:sldId id="2670" r:id="rId20"/>
    <p:sldId id="2672" r:id="rId21"/>
    <p:sldId id="2661" r:id="rId22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Purbrick - Councillor" initials="FP-C" lastIdx="2" clrIdx="0">
    <p:extLst>
      <p:ext uri="{19B8F6BF-5375-455C-9EA6-DF929625EA0E}">
        <p15:presenceInfo xmlns:p15="http://schemas.microsoft.com/office/powerpoint/2012/main" userId="S::FPurbrick@somerset.gov.uk::a8a1f621-bc79-497d-bd3b-04537eebbf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30T18:04:10.655" idx="1">
    <p:pos x="7457" y="3249"/>
    <p:text>I'd rather something like this for the last bullet - One Strategy - with One CEO, set of directors, systems, and elected members accountable to deliver it.</p:text>
    <p:extLst>
      <p:ext uri="{C676402C-5697-4E1C-873F-D02D1690AC5C}">
        <p15:threadingInfo xmlns:p15="http://schemas.microsoft.com/office/powerpoint/2012/main" timeZoneBias="-60"/>
      </p:ext>
    </p:extLst>
  </p:cm>
  <p:cm authorId="1" dt="2020-05-30T18:06:55.522" idx="2">
    <p:pos x="5137" y="241"/>
    <p:text>I have highlighted when i have changed things with red text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675"/>
          </a:xfrm>
          <a:prstGeom prst="rect">
            <a:avLst/>
          </a:prstGeom>
        </p:spPr>
        <p:txBody>
          <a:bodyPr vert="horz" lIns="93708" tIns="46854" rIns="93708" bIns="468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675"/>
          </a:xfrm>
          <a:prstGeom prst="rect">
            <a:avLst/>
          </a:prstGeom>
        </p:spPr>
        <p:txBody>
          <a:bodyPr vert="horz" lIns="93708" tIns="46854" rIns="93708" bIns="46854" rtlCol="0"/>
          <a:lstStyle>
            <a:lvl1pPr algn="r">
              <a:defRPr sz="1200"/>
            </a:lvl1pPr>
          </a:lstStyle>
          <a:p>
            <a:fld id="{79CCC3FA-BDCD-4DA0-BC31-C134A354A98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08" tIns="46854" rIns="93708" bIns="468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3708" tIns="46854" rIns="93708" bIns="468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5558" cy="502674"/>
          </a:xfrm>
          <a:prstGeom prst="rect">
            <a:avLst/>
          </a:prstGeom>
        </p:spPr>
        <p:txBody>
          <a:bodyPr vert="horz" lIns="93708" tIns="46854" rIns="93708" bIns="468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39"/>
            <a:ext cx="2985558" cy="502674"/>
          </a:xfrm>
          <a:prstGeom prst="rect">
            <a:avLst/>
          </a:prstGeom>
        </p:spPr>
        <p:txBody>
          <a:bodyPr vert="horz" lIns="93708" tIns="46854" rIns="93708" bIns="46854" rtlCol="0" anchor="b"/>
          <a:lstStyle>
            <a:lvl1pPr algn="r">
              <a:defRPr sz="1200"/>
            </a:lvl1pPr>
          </a:lstStyle>
          <a:p>
            <a:fld id="{6ACDA110-4185-4C49-AC5E-68BF8433C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9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766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860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D5D2F-68FC-4E1D-B415-DF3A8D3543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750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72C33-CEC5-424A-A8BF-CEA53336EB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5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235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613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881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119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7077">
              <a:defRPr/>
            </a:pPr>
            <a:fld id="{D1772C33-CEC5-424A-A8BF-CEA53336EB0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37077">
                <a:defRPr/>
              </a:pPr>
              <a:t>13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223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FB0B-150E-4F96-A9CA-A8BDD520C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11574-2D57-4322-87D6-396577947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5090C-62F9-4E7D-961D-CA9D66AE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F27B8-92C8-4C93-B91C-6221E04C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78FF7-563E-4DE5-90AA-B8084551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FE46C97-1CA5-4510-A657-32BD618A5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005"/>
            <a:ext cx="12192000" cy="28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372D-D3CD-471A-9E94-698F165A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ED667-BB97-4B8B-B841-3F2B02BE0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B4303-6512-447E-A2BC-3FE1E325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5502-ACD8-421D-A9E1-59E4CFFD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8A841-C772-4F59-ABB9-65C8892F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B8C0B-3702-4815-8DEE-713FEBC4B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4A1AC-B65B-4B26-AADD-A06BA801A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E93CB-C57B-4A44-9F54-0E6BD18A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A305E-FD55-480D-8595-1C8D3998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FA636-969F-4431-A2D6-7B5A5ADB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5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E76B-3546-4CC5-93EE-8B06B20E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3AF4E-93DF-44FE-A2C1-210C5683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87B1C-CFEB-45DD-8B61-20DBF16F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9650F-4336-413E-B03F-B993119A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F174C-B804-4C37-88C7-7D07CB95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6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1104-8890-47B9-BCEF-986428FA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0AEF-42CD-4F93-9BEC-9B65FD4D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DF29F-1BB4-4AEC-8B8F-74BD61C1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61E04-4189-4423-898B-13393616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16D1-7B24-492A-A21B-D8EAF94A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2516-0394-4DD2-8E84-D0591A12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CB018-4230-47E9-A1D9-37782018D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C6801-D8ED-41D7-BA85-2961578C7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CCA54-6014-4F5B-BB9E-79FA6F40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5094-0BE8-4233-8261-C31DC655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B22AC-A43F-495D-A0DC-6EE5E89F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5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C92B-74D6-4A3E-A320-807D67ED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2C456-F5DD-4B7B-A334-ABB515ED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265AD-7235-4A33-AB78-DABF8DFC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202A4-EBD4-4920-B1AE-9D02A36B3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854AF-1E6E-4A6D-8DC8-9FB728A3A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ECDE2-1DE8-4F77-8CFF-D1558EEA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DA52C-8C88-497B-95C5-8A83432F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91883-DD47-4F3E-A2C3-E47DAADB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3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12E9-89ED-4AC3-AB15-010810F9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E1886-192F-4E98-85A8-8997EC98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B7937-3C44-4228-ACAE-C3A07104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8156F-000F-42CB-9032-75ECA7FE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C6BD6-6E9B-4314-A62C-A79CFAFC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0478B-AE49-4970-9B2D-855C3A77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7A366-76AC-45D6-A58C-A8E45552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EAAF-92B6-4C76-8B2E-88683BAF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EC65-DAD7-4BE4-B51C-7347B645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A95BB-B7A8-479F-A9F5-6BA3F0804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FEBD9-F201-4903-9AC4-70773D81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D616B-871D-4347-8885-E2985856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8C2A1-7257-4841-B89E-890AB732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2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204B-7153-4589-970C-AED22FE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12AD3-16D2-4874-838B-19564E99D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C3853-E9CA-4524-B77D-F4F051C8E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29B48-EAAC-4009-B9DC-845DC0B6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356C-E4CE-4271-B2E0-30B0B45C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D0267-2BDC-40E4-A190-B7C4AF2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1A7AC-35A7-4C33-BBA8-F0064295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882B1-06A3-41F0-B7D0-E16726577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3B757-E4BB-4F8A-95AE-680C6C272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CAEA-0BF1-4645-9C2E-6044A442EC54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60518-5DBE-41A8-AB81-A0BDB4F9E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1A238-4720-4302-B118-CE8BDC27D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3052-9D1E-4834-B7C5-E043AEF81A6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00A8A09-3D5F-480A-96C5-30EAA8A154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005"/>
            <a:ext cx="12192000" cy="28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3857-3E60-4C74-AF9F-87A6EF29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99" y="2023438"/>
            <a:ext cx="10540543" cy="1501154"/>
          </a:xfrm>
        </p:spPr>
        <p:txBody>
          <a:bodyPr>
            <a:noAutofit/>
          </a:bodyPr>
          <a:lstStyle/>
          <a:p>
            <a:br>
              <a:rPr lang="en-GB" sz="4800" b="1" dirty="0">
                <a:latin typeface="Microsoft New Tai Lue"/>
                <a:cs typeface="Microsoft New Tai Lue"/>
              </a:rPr>
            </a:br>
            <a:r>
              <a:rPr lang="en-GB" sz="4800" b="1" dirty="0">
                <a:latin typeface="Microsoft New Tai Lue"/>
                <a:cs typeface="Microsoft New Tai Lue"/>
              </a:rPr>
              <a:t> </a:t>
            </a:r>
            <a:br>
              <a:rPr lang="en-GB" sz="4800" b="1" dirty="0">
                <a:latin typeface="Microsoft New Tai Lue"/>
                <a:cs typeface="Microsoft New Tai Lue"/>
              </a:rPr>
            </a:br>
            <a:r>
              <a:rPr lang="en-GB" sz="4800" b="1" dirty="0">
                <a:latin typeface="Microsoft New Tai Lue"/>
                <a:cs typeface="Microsoft New Tai Lue"/>
              </a:rPr>
              <a:t>One Somerset Programme - Overview &amp; Update</a:t>
            </a:r>
            <a:br>
              <a:rPr lang="en-GB" sz="4800" b="1" dirty="0">
                <a:latin typeface="Microsoft New Tai Lue"/>
                <a:cs typeface="Microsoft New Tai Lue"/>
              </a:rPr>
            </a:br>
            <a:br>
              <a:rPr lang="en-GB" sz="4800" b="1" dirty="0">
                <a:latin typeface="Microsoft New Tai Lue"/>
                <a:cs typeface="Microsoft New Tai Lue"/>
              </a:rPr>
            </a:br>
            <a:br>
              <a:rPr lang="en-GB" sz="4800" b="1" dirty="0">
                <a:latin typeface="Microsoft New Tai Lue"/>
                <a:cs typeface="Microsoft New Tai Lue"/>
              </a:rPr>
            </a:br>
            <a:r>
              <a:rPr lang="en-GB" sz="2800" dirty="0">
                <a:latin typeface="Microsoft New Tai Lue"/>
                <a:cs typeface="Microsoft New Tai Lue"/>
              </a:rPr>
              <a:t>June 2, 2020  - Dr Carlton Brand, Programme Director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3322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338666" y="0"/>
            <a:ext cx="99578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GB" sz="4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Engagement Plan – to assess local support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519665"/>
            <a:ext cx="115146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3C656-8A1B-4350-BFDF-280024693C93}"/>
              </a:ext>
            </a:extLst>
          </p:cNvPr>
          <p:cNvSpPr/>
          <p:nvPr/>
        </p:nvSpPr>
        <p:spPr>
          <a:xfrm>
            <a:off x="529550" y="1427332"/>
            <a:ext cx="111328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Engagement with some town and parish councils and partners pre-Covid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Facilitated by an external research company, to provide an independent voice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External supplier research engagement starts June 2. Interim report 10 June, final report 17 June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Engagement sessions and communications both internally and externally, with residents, businesses and our partners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Information sessions with SCC staff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Town/Parishes, local businesses, voluntary community sector, residents, Your Somerset feedback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Strategic partner support (Police, PCC, Fire, Health, others)</a:t>
            </a:r>
          </a:p>
        </p:txBody>
      </p:sp>
    </p:spTree>
    <p:extLst>
      <p:ext uri="{BB962C8B-B14F-4D97-AF65-F5344CB8AC3E}">
        <p14:creationId xmlns:p14="http://schemas.microsoft.com/office/powerpoint/2010/main" val="141608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217823" y="288845"/>
            <a:ext cx="11141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GB" sz="32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SALC/SLCC/Frome Parish Conference: Recommendations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581835"/>
            <a:ext cx="1151466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F4CB8A-9C3E-4119-8B34-D61335035F31}"/>
              </a:ext>
            </a:extLst>
          </p:cNvPr>
          <p:cNvSpPr/>
          <p:nvPr/>
        </p:nvSpPr>
        <p:spPr>
          <a:xfrm>
            <a:off x="338665" y="1365441"/>
            <a:ext cx="109001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1.</a:t>
            </a: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2400" dirty="0"/>
              <a:t>A Charter for Somerset</a:t>
            </a:r>
          </a:p>
          <a:p>
            <a:r>
              <a:rPr lang="en-US" sz="2400" dirty="0"/>
              <a:t>2. Local </a:t>
            </a:r>
            <a:r>
              <a:rPr lang="en-GB" sz="2400" dirty="0"/>
              <a:t>o</a:t>
            </a:r>
            <a:r>
              <a:rPr lang="en-US" sz="2400" dirty="0" err="1"/>
              <a:t>wnership</a:t>
            </a:r>
            <a:r>
              <a:rPr lang="en-US" sz="2400" dirty="0"/>
              <a:t> and devolution</a:t>
            </a:r>
            <a:r>
              <a:rPr lang="en-GB" sz="2400" dirty="0"/>
              <a:t> (assets and services)</a:t>
            </a:r>
            <a:endParaRPr lang="en-US" sz="2400" dirty="0"/>
          </a:p>
          <a:p>
            <a:r>
              <a:rPr lang="en-US" sz="2400" dirty="0"/>
              <a:t>3. Localism and </a:t>
            </a:r>
            <a:r>
              <a:rPr lang="en-GB" sz="2400" dirty="0"/>
              <a:t>s</a:t>
            </a:r>
            <a:r>
              <a:rPr lang="en-US" sz="2400" dirty="0" err="1"/>
              <a:t>olutions</a:t>
            </a:r>
            <a:endParaRPr lang="en-US" sz="2400" dirty="0"/>
          </a:p>
          <a:p>
            <a:r>
              <a:rPr lang="en-US" sz="2400" dirty="0"/>
              <a:t>4. Local </a:t>
            </a:r>
            <a:r>
              <a:rPr lang="en-GB" sz="2400" dirty="0"/>
              <a:t>g</a:t>
            </a:r>
            <a:r>
              <a:rPr lang="en-US" sz="2400" dirty="0" err="1"/>
              <a:t>overnance</a:t>
            </a:r>
            <a:endParaRPr lang="en-US" sz="2400" dirty="0"/>
          </a:p>
          <a:p>
            <a:r>
              <a:rPr lang="en-US" sz="2400" dirty="0"/>
              <a:t>5. Local </a:t>
            </a:r>
            <a:r>
              <a:rPr lang="en-GB" sz="2400" dirty="0"/>
              <a:t>p</a:t>
            </a:r>
            <a:r>
              <a:rPr lang="en-US" sz="2400" dirty="0" err="1"/>
              <a:t>resen</a:t>
            </a:r>
            <a:r>
              <a:rPr lang="en-GB" sz="2400" dirty="0"/>
              <a:t>c</a:t>
            </a:r>
            <a:r>
              <a:rPr lang="en-US" sz="2400" dirty="0"/>
              <a:t>e</a:t>
            </a:r>
          </a:p>
          <a:p>
            <a:r>
              <a:rPr lang="en-US" sz="2400" dirty="0"/>
              <a:t>6. Trust and </a:t>
            </a:r>
            <a:r>
              <a:rPr lang="en-GB" sz="2400" dirty="0"/>
              <a:t>p</a:t>
            </a:r>
            <a:r>
              <a:rPr lang="en-US" sz="2400" dirty="0" err="1"/>
              <a:t>artnership</a:t>
            </a:r>
            <a:endParaRPr lang="en-US" sz="2400" dirty="0"/>
          </a:p>
          <a:p>
            <a:r>
              <a:rPr lang="en-US" sz="2400" dirty="0"/>
              <a:t>7. Parishes </a:t>
            </a:r>
            <a:r>
              <a:rPr lang="en-GB" sz="2400" dirty="0"/>
              <a:t>w</a:t>
            </a:r>
            <a:r>
              <a:rPr lang="en-US" sz="2400" dirty="0" err="1"/>
              <a:t>orking</a:t>
            </a:r>
            <a:r>
              <a:rPr lang="en-US" sz="2400" dirty="0"/>
              <a:t> </a:t>
            </a:r>
            <a:r>
              <a:rPr lang="en-GB" sz="2400" dirty="0"/>
              <a:t>t</a:t>
            </a:r>
            <a:r>
              <a:rPr lang="en-US" sz="2400" dirty="0" err="1"/>
              <a:t>oget</a:t>
            </a:r>
            <a:r>
              <a:rPr lang="en-GB" sz="2400" dirty="0"/>
              <a:t>her</a:t>
            </a:r>
            <a:r>
              <a:rPr lang="en-US" sz="2400" dirty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All of these recommendations will be built into the business case</a:t>
            </a:r>
          </a:p>
          <a:p>
            <a:endParaRPr lang="en-US" dirty="0"/>
          </a:p>
          <a:p>
            <a:endParaRPr lang="en-GB" dirty="0"/>
          </a:p>
          <a:p>
            <a:pPr lvl="0"/>
            <a:r>
              <a:rPr lang="en-US" b="1" dirty="0"/>
              <a:t> </a:t>
            </a:r>
            <a:endParaRPr lang="en-GB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8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EA61-4B8D-4243-A80B-6FB1006D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30" y="1094282"/>
            <a:ext cx="10941570" cy="5082681"/>
          </a:xfrm>
        </p:spPr>
        <p:txBody>
          <a:bodyPr>
            <a:normAutofit/>
          </a:bodyPr>
          <a:lstStyle/>
          <a:p>
            <a:r>
              <a:rPr lang="en-GB" dirty="0"/>
              <a:t>A fundamental part of the unitary bid (strategic </a:t>
            </a:r>
            <a:r>
              <a:rPr lang="en-GB" b="1" dirty="0"/>
              <a:t>and</a:t>
            </a:r>
            <a:r>
              <a:rPr lang="en-GB" dirty="0"/>
              <a:t> very local)</a:t>
            </a:r>
          </a:p>
          <a:p>
            <a:r>
              <a:rPr lang="en-GB" dirty="0"/>
              <a:t>Not new; all county </a:t>
            </a:r>
            <a:r>
              <a:rPr lang="en-GB" dirty="0" err="1"/>
              <a:t>unitaries</a:t>
            </a:r>
            <a:r>
              <a:rPr lang="en-GB" dirty="0"/>
              <a:t> have these</a:t>
            </a:r>
          </a:p>
          <a:p>
            <a:r>
              <a:rPr lang="en-GB" dirty="0"/>
              <a:t>Committees of cabinet with decision making powers</a:t>
            </a:r>
          </a:p>
          <a:p>
            <a:r>
              <a:rPr lang="en-GB" dirty="0"/>
              <a:t>Between 4-9 local unitary members on each LCN. Community leadership </a:t>
            </a:r>
          </a:p>
          <a:p>
            <a:r>
              <a:rPr lang="en-GB" dirty="0"/>
              <a:t>A </a:t>
            </a:r>
            <a:r>
              <a:rPr lang="en-GB" b="1" i="1" dirty="0"/>
              <a:t>forum</a:t>
            </a:r>
            <a:r>
              <a:rPr lang="en-GB" dirty="0"/>
              <a:t> for local discussion, action, oversight, listening</a:t>
            </a:r>
          </a:p>
          <a:p>
            <a:r>
              <a:rPr lang="en-GB" dirty="0"/>
              <a:t>6-7 public meetings per year; working between meetings </a:t>
            </a:r>
          </a:p>
          <a:p>
            <a:r>
              <a:rPr lang="en-GB" dirty="0"/>
              <a:t>Supported by a dedicated LCN senior manager for each</a:t>
            </a:r>
          </a:p>
          <a:p>
            <a:r>
              <a:rPr lang="en-GB" dirty="0"/>
              <a:t>JSNA data, evidence driven; local issues; members’ priorities</a:t>
            </a:r>
          </a:p>
          <a:p>
            <a:r>
              <a:rPr lang="en-GB" dirty="0"/>
              <a:t>Attended by Council, Police, Health, Town &amp; parish councils, VCS and the public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068795-48CD-2640-9309-046DFDB8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388649"/>
            <a:ext cx="75413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L</a:t>
            </a:r>
            <a:r>
              <a:rPr kumimoji="0" lang="en-GB" sz="32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ocal</a:t>
            </a:r>
            <a:r>
              <a:rPr kumimoji="0" lang="en-GB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Community Networks (LCNs)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32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245135" y="288845"/>
            <a:ext cx="103268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Proposed</a:t>
            </a:r>
            <a:r>
              <a:rPr lang="en-GB" sz="3200" b="1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L</a:t>
            </a:r>
            <a:r>
              <a:rPr lang="en-GB" sz="3200" b="1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CN number and boundaries. </a:t>
            </a:r>
            <a:r>
              <a:rPr lang="en-GB" sz="32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(</a:t>
            </a:r>
            <a:r>
              <a:rPr lang="en-GB" sz="24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 starting point</a:t>
            </a:r>
            <a:r>
              <a:rPr lang="en-GB" sz="32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(</a:t>
            </a:r>
            <a:r>
              <a:rPr kumimoji="0" lang="en-GB" sz="240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Current CCG </a:t>
            </a:r>
            <a:r>
              <a:rPr lang="en-GB" sz="24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</a:t>
            </a:r>
            <a:r>
              <a:rPr kumimoji="0" lang="en-GB" sz="240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eighbourhoods</a:t>
            </a:r>
            <a:r>
              <a:rPr kumimoji="0" lang="en-GB" sz="240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/ Primary Care Networks</a:t>
            </a:r>
            <a:r>
              <a:rPr kumimoji="0" lang="en-GB" sz="320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)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519665"/>
            <a:ext cx="115146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>
              <a:solidFill>
                <a:srgbClr val="000000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7D6F7-2F32-4BD9-A84E-E6A7093A0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1" y="1271501"/>
            <a:ext cx="9055575" cy="52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3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F3C7-E134-EB4D-9C3A-3196AE3B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County &amp; District Council Service Integration Opportunities</a:t>
            </a:r>
            <a:endParaRPr lang="en-US" sz="40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E516-D812-3C4D-AAAB-4D8724EA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— 1 local development plan in lieu of 5, incl. waste, minerals</a:t>
            </a:r>
          </a:p>
          <a:p>
            <a:r>
              <a:rPr lang="en-GB" dirty="0"/>
              <a:t>Housing —  integrated with social care commissioning</a:t>
            </a:r>
          </a:p>
          <a:p>
            <a:r>
              <a:rPr lang="en-GB" dirty="0"/>
              <a:t>Environmental health &amp; Trading standards — integrated with Public health </a:t>
            </a:r>
            <a:r>
              <a:rPr lang="en-GB" sz="2000" dirty="0"/>
              <a:t>(to affect the wider determinants of health and well being) </a:t>
            </a:r>
          </a:p>
          <a:p>
            <a:r>
              <a:rPr lang="en-GB" dirty="0"/>
              <a:t>Licensing — integrated with Public Health </a:t>
            </a:r>
            <a:r>
              <a:rPr lang="en-GB" sz="2000" dirty="0"/>
              <a:t>(to affect the wider determinants of health and well being) </a:t>
            </a:r>
          </a:p>
          <a:p>
            <a:r>
              <a:rPr lang="en-GB" dirty="0"/>
              <a:t>Leisure — Integrated with Public health </a:t>
            </a:r>
            <a:r>
              <a:rPr lang="en-GB" sz="2000" dirty="0"/>
              <a:t>(to affect the wider determinants of health and well being) </a:t>
            </a:r>
          </a:p>
          <a:p>
            <a:r>
              <a:rPr lang="en-GB" dirty="0"/>
              <a:t>Support services – single, integrated across the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4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B78B-90C1-4F48-A2B3-A64D68BA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Planning</a:t>
            </a:r>
            <a:endParaRPr lang="en-US" sz="32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4FB98-BEC6-A14F-B11E-0110D7E8A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/>
              <a:t>This is an important design consideration for the business case</a:t>
            </a:r>
          </a:p>
          <a:p>
            <a:r>
              <a:rPr lang="en-GB" dirty="0"/>
              <a:t>Other unitary counties have:</a:t>
            </a:r>
          </a:p>
          <a:p>
            <a:pPr lvl="1"/>
            <a:r>
              <a:rPr lang="en-GB" dirty="0"/>
              <a:t>5 planning committees (the old district areas)</a:t>
            </a:r>
          </a:p>
          <a:p>
            <a:pPr lvl="1"/>
            <a:r>
              <a:rPr lang="en-GB" dirty="0"/>
              <a:t>1 strategic planning committee (county wide)</a:t>
            </a:r>
          </a:p>
          <a:p>
            <a:r>
              <a:rPr lang="en-GB" dirty="0"/>
              <a:t>However,</a:t>
            </a:r>
          </a:p>
          <a:p>
            <a:pPr lvl="1"/>
            <a:r>
              <a:rPr lang="en-GB" dirty="0"/>
              <a:t>This would represent a backward step for some Somerset areas</a:t>
            </a:r>
          </a:p>
          <a:p>
            <a:pPr lvl="1"/>
            <a:r>
              <a:rPr lang="en-GB" dirty="0"/>
              <a:t>We need to think about and engage towns &amp; parishes more</a:t>
            </a:r>
          </a:p>
          <a:p>
            <a:pPr lvl="1"/>
            <a:r>
              <a:rPr lang="en-GB" dirty="0"/>
              <a:t>LCNs are the wrong place for planning (they become overwhelmed)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4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7F430F3-0D42-A040-8028-C96C4AE2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518"/>
            <a:ext cx="9619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Unitary Council Annual Savings </a:t>
            </a:r>
            <a:r>
              <a:rPr lang="en-GB" sz="32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(</a:t>
            </a:r>
            <a:r>
              <a:rPr lang="en-GB" sz="24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under development</a:t>
            </a:r>
            <a:r>
              <a:rPr lang="en-GB" sz="32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)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rPr>
              <a:t> 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FF74638-79A2-2643-AAB9-5113297B4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193475"/>
              </p:ext>
            </p:extLst>
          </p:nvPr>
        </p:nvGraphicFramePr>
        <p:xfrm>
          <a:off x="838200" y="1320293"/>
          <a:ext cx="10728359" cy="4551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434">
                  <a:extLst>
                    <a:ext uri="{9D8B030D-6E8A-4147-A177-3AD203B41FA5}">
                      <a16:colId xmlns:a16="http://schemas.microsoft.com/office/drawing/2014/main" val="985660389"/>
                    </a:ext>
                  </a:extLst>
                </a:gridCol>
                <a:gridCol w="2145434">
                  <a:extLst>
                    <a:ext uri="{9D8B030D-6E8A-4147-A177-3AD203B41FA5}">
                      <a16:colId xmlns:a16="http://schemas.microsoft.com/office/drawing/2014/main" val="3874541352"/>
                    </a:ext>
                  </a:extLst>
                </a:gridCol>
                <a:gridCol w="1650043">
                  <a:extLst>
                    <a:ext uri="{9D8B030D-6E8A-4147-A177-3AD203B41FA5}">
                      <a16:colId xmlns:a16="http://schemas.microsoft.com/office/drawing/2014/main" val="2988950306"/>
                    </a:ext>
                  </a:extLst>
                </a:gridCol>
                <a:gridCol w="1289959">
                  <a:extLst>
                    <a:ext uri="{9D8B030D-6E8A-4147-A177-3AD203B41FA5}">
                      <a16:colId xmlns:a16="http://schemas.microsoft.com/office/drawing/2014/main" val="3489381530"/>
                    </a:ext>
                  </a:extLst>
                </a:gridCol>
                <a:gridCol w="1350866">
                  <a:extLst>
                    <a:ext uri="{9D8B030D-6E8A-4147-A177-3AD203B41FA5}">
                      <a16:colId xmlns:a16="http://schemas.microsoft.com/office/drawing/2014/main" val="3703619521"/>
                    </a:ext>
                  </a:extLst>
                </a:gridCol>
                <a:gridCol w="2146623">
                  <a:extLst>
                    <a:ext uri="{9D8B030D-6E8A-4147-A177-3AD203B41FA5}">
                      <a16:colId xmlns:a16="http://schemas.microsoft.com/office/drawing/2014/main" val="4061497671"/>
                    </a:ext>
                  </a:extLst>
                </a:gridCol>
              </a:tblGrid>
              <a:tr h="309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Somerset Current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Bucks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Dorset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Leicestershire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002957"/>
                  </a:ext>
                </a:extLst>
              </a:tr>
              <a:tr h="445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Democratic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£1.3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£1.6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£0.6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£1.3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557510"/>
                  </a:ext>
                </a:extLst>
              </a:tr>
              <a:tr h="464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Senior Management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£2.9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£3.0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(-0.1)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£10.1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£5.6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883751"/>
                  </a:ext>
                </a:extLst>
              </a:tr>
              <a:tr h="445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Corporate Services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£4.4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£4.0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(+0.4)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£17.4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284539"/>
                  </a:ext>
                </a:extLst>
              </a:tr>
              <a:tr h="445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£1.5 million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£1.7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£0.2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196150"/>
                  </a:ext>
                </a:extLst>
              </a:tr>
              <a:tr h="445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Accommodation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£1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£1.5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£0.2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473552"/>
                  </a:ext>
                </a:extLst>
              </a:tr>
              <a:tr h="445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Contracts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£3.3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£2.8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(+0.5)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24533"/>
                  </a:ext>
                </a:extLst>
              </a:tr>
              <a:tr h="464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Service Consolidation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£4.4 million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£3.76 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(+0.6)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£2.5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£8.5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322062"/>
                  </a:ext>
                </a:extLst>
              </a:tr>
              <a:tr h="309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2030174"/>
                  </a:ext>
                </a:extLst>
              </a:tr>
              <a:tr h="774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£18.7million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£18.2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£13.6 million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£30 million (-£2.8 million contingency)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10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37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519665"/>
            <a:ext cx="1151466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F5CCB9-867A-44BF-A695-D8F0F21ECDE1}"/>
              </a:ext>
            </a:extLst>
          </p:cNvPr>
          <p:cNvSpPr/>
          <p:nvPr/>
        </p:nvSpPr>
        <p:spPr>
          <a:xfrm>
            <a:off x="1528936" y="2042885"/>
            <a:ext cx="6579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Discussion and Q&amp;A</a:t>
            </a:r>
          </a:p>
        </p:txBody>
      </p:sp>
    </p:spTree>
    <p:extLst>
      <p:ext uri="{BB962C8B-B14F-4D97-AF65-F5344CB8AC3E}">
        <p14:creationId xmlns:p14="http://schemas.microsoft.com/office/powerpoint/2010/main" val="148197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338666" y="340532"/>
            <a:ext cx="9624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GB" sz="40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Overview – One Somerset Programme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475930"/>
            <a:ext cx="11514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Our Somerset community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Future of Local Government in Somerset (FoLGiS)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Why Local Government Reform (LGR)?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Where are we in Somerset?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One Somerset – LGR time line and Business case delivery work plan</a:t>
            </a:r>
            <a:r>
              <a:rPr lang="en-GB" sz="2000" dirty="0">
                <a:solidFill>
                  <a:srgbClr val="FF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Business case democratic governance process &amp; approval dates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Engagement plan  – to assess local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SALC / SLCC / Frome Parish Conference: working with T&amp;PCs - 7 Recommendations</a:t>
            </a:r>
            <a:endParaRPr lang="en-GB" sz="2000" dirty="0">
              <a:ln w="0"/>
              <a:solidFill>
                <a:srgbClr val="00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Proposed</a:t>
            </a:r>
            <a:r>
              <a:rPr lang="en-GB" sz="20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20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Local Community Networks</a:t>
            </a:r>
            <a:endParaRPr lang="en-GB" sz="2000" dirty="0">
              <a:ln w="0"/>
              <a:solidFill>
                <a:srgbClr val="00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County and District Council service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Unitary council annual savings profile</a:t>
            </a:r>
            <a:endParaRPr lang="en-US" sz="2000" dirty="0">
              <a:ln w="0"/>
              <a:solidFill>
                <a:srgbClr val="0000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Discussion and Q&amp;A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7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8"/>
          <a:stretch/>
        </p:blipFill>
        <p:spPr>
          <a:xfrm>
            <a:off x="6567481" y="1107131"/>
            <a:ext cx="2521716" cy="2437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399" y="5210987"/>
            <a:ext cx="229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085756" y="5322915"/>
            <a:ext cx="3005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Carbon Neutral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Carbon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Flooding</a:t>
            </a:r>
          </a:p>
          <a:p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717702" y="4933521"/>
            <a:ext cx="2986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Increase in Older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Quality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Isolation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8394136" y="2101580"/>
            <a:ext cx="2584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Low Wage/Low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Low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Digital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Affordable Housing</a:t>
            </a:r>
          </a:p>
          <a:p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201910" y="339153"/>
            <a:ext cx="1034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Our Somerset Community Challenges</a:t>
            </a:r>
            <a:endParaRPr kumimoji="0" lang="en-US" sz="4400" b="1" i="0" u="none" strike="noStrike" kern="1200" cap="none" spc="0" normalizeH="0" baseline="0" noProof="0" dirty="0">
              <a:ln w="0"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634313" y="1442100"/>
            <a:ext cx="2623499" cy="65948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46007" y="1463115"/>
            <a:ext cx="2974659" cy="1829701"/>
            <a:chOff x="194505" y="1725344"/>
            <a:chExt cx="2974659" cy="18297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505" y="1801710"/>
              <a:ext cx="529387" cy="175333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03840" y="1725344"/>
              <a:ext cx="2365324" cy="1815068"/>
              <a:chOff x="298399" y="3151979"/>
              <a:chExt cx="2365324" cy="181506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98399" y="3151979"/>
                <a:ext cx="1957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Disadvantaged Children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8399" y="3766718"/>
                <a:ext cx="236532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Social Mobility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Poverty and Deprivation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Troubled Families</a:t>
                </a:r>
              </a:p>
            </p:txBody>
          </p:sp>
        </p:grpSp>
      </p:grpSp>
      <p:sp>
        <p:nvSpPr>
          <p:cNvPr id="45" name="Pentagon 44"/>
          <p:cNvSpPr/>
          <p:nvPr/>
        </p:nvSpPr>
        <p:spPr>
          <a:xfrm>
            <a:off x="4197256" y="1455245"/>
            <a:ext cx="2623499" cy="65948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954074" y="1513652"/>
            <a:ext cx="3228402" cy="1889210"/>
            <a:chOff x="3129321" y="2501982"/>
            <a:chExt cx="3228402" cy="1889210"/>
          </a:xfrm>
        </p:grpSpPr>
        <p:grpSp>
          <p:nvGrpSpPr>
            <p:cNvPr id="8" name="Group 7"/>
            <p:cNvGrpSpPr/>
            <p:nvPr/>
          </p:nvGrpSpPr>
          <p:grpSpPr>
            <a:xfrm>
              <a:off x="3787307" y="2501982"/>
              <a:ext cx="2570416" cy="1889210"/>
              <a:chOff x="2440964" y="1012365"/>
              <a:chExt cx="2570416" cy="18892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440964" y="1012365"/>
                <a:ext cx="1957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Young People</a:t>
                </a:r>
              </a:p>
              <a:p>
                <a:r>
                  <a:rPr lang="en-GB" b="1" dirty="0">
                    <a:solidFill>
                      <a:schemeClr val="bg1"/>
                    </a:solidFill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16-24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40964" y="1701246"/>
                <a:ext cx="25704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Higher Education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Self Harm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Microsoft New Tai Lue" panose="020B0502040204020203" pitchFamily="34" charset="0"/>
                    <a:cs typeface="Microsoft New Tai Lue" panose="020B0502040204020203" pitchFamily="34" charset="0"/>
                  </a:rPr>
                  <a:t>Affordable Housing</a:t>
                </a:r>
              </a:p>
              <a:p>
                <a:endParaRPr lang="en-GB" dirty="0"/>
              </a:p>
            </p:txBody>
          </p:sp>
        </p:grpSp>
        <p:pic>
          <p:nvPicPr>
            <p:cNvPr id="28" name="Picture 27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321" y="2537412"/>
              <a:ext cx="578038" cy="1751070"/>
            </a:xfrm>
            <a:prstGeom prst="rect">
              <a:avLst/>
            </a:prstGeom>
          </p:spPr>
        </p:pic>
      </p:grpSp>
      <p:sp>
        <p:nvSpPr>
          <p:cNvPr id="46" name="Pentagon 45"/>
          <p:cNvSpPr/>
          <p:nvPr/>
        </p:nvSpPr>
        <p:spPr>
          <a:xfrm>
            <a:off x="8001014" y="1525032"/>
            <a:ext cx="2623499" cy="40449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467238" y="1586290"/>
            <a:ext cx="195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Economy</a:t>
            </a:r>
          </a:p>
        </p:txBody>
      </p:sp>
      <p:sp>
        <p:nvSpPr>
          <p:cNvPr id="47" name="Pentagon 46"/>
          <p:cNvSpPr/>
          <p:nvPr/>
        </p:nvSpPr>
        <p:spPr>
          <a:xfrm>
            <a:off x="2057048" y="4810014"/>
            <a:ext cx="2623499" cy="45903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086566" y="4885260"/>
            <a:ext cx="242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Environment</a:t>
            </a:r>
          </a:p>
        </p:txBody>
      </p:sp>
      <p:pic>
        <p:nvPicPr>
          <p:cNvPr id="38" name="Picture 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9" y="4636596"/>
            <a:ext cx="1309922" cy="1886648"/>
          </a:xfrm>
          <a:prstGeom prst="rect">
            <a:avLst/>
          </a:prstGeom>
        </p:spPr>
      </p:pic>
      <p:sp>
        <p:nvSpPr>
          <p:cNvPr id="48" name="Pentagon 47"/>
          <p:cNvSpPr/>
          <p:nvPr/>
        </p:nvSpPr>
        <p:spPr>
          <a:xfrm>
            <a:off x="7335681" y="4428465"/>
            <a:ext cx="2623499" cy="426047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710914" y="4509150"/>
            <a:ext cx="242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Older People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41" y="4286642"/>
            <a:ext cx="1680296" cy="1697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E64E6-DE77-495E-A02D-20C2F9A82593}"/>
              </a:ext>
            </a:extLst>
          </p:cNvPr>
          <p:cNvSpPr txBox="1"/>
          <p:nvPr/>
        </p:nvSpPr>
        <p:spPr>
          <a:xfrm>
            <a:off x="158967" y="3539120"/>
            <a:ext cx="2687647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Fact</a:t>
            </a:r>
            <a:r>
              <a:rPr lang="en-GB" sz="1300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: 14,000 troubled families</a:t>
            </a:r>
          </a:p>
          <a:p>
            <a:r>
              <a:rPr lang="en-GB" sz="1300" b="1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Fact: </a:t>
            </a:r>
            <a:r>
              <a:rPr lang="en-GB" sz="1300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529 looked after children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651A23-9419-4E99-9C7F-617758EA21E3}"/>
              </a:ext>
            </a:extLst>
          </p:cNvPr>
          <p:cNvSpPr txBox="1"/>
          <p:nvPr/>
        </p:nvSpPr>
        <p:spPr>
          <a:xfrm>
            <a:off x="3838337" y="3411520"/>
            <a:ext cx="3273859" cy="6924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Fact</a:t>
            </a:r>
            <a:r>
              <a:rPr lang="en-GB" sz="1300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: our young people are twice as likely to end up in hospital as a result of self harm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E3F8DE-0DF4-4224-B619-A7E8D9536789}"/>
              </a:ext>
            </a:extLst>
          </p:cNvPr>
          <p:cNvSpPr txBox="1"/>
          <p:nvPr/>
        </p:nvSpPr>
        <p:spPr>
          <a:xfrm>
            <a:off x="7718026" y="3555752"/>
            <a:ext cx="3195860" cy="4924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Fact: </a:t>
            </a:r>
            <a:r>
              <a:rPr lang="en-GB" sz="13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Average earnings are £2,226 less per year than the national average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4169E7-2D1A-4DB5-9C28-5E8C00FEF1A1}"/>
              </a:ext>
            </a:extLst>
          </p:cNvPr>
          <p:cNvSpPr txBox="1"/>
          <p:nvPr/>
        </p:nvSpPr>
        <p:spPr>
          <a:xfrm>
            <a:off x="6567481" y="6046614"/>
            <a:ext cx="3674686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Fact: </a:t>
            </a:r>
            <a:r>
              <a:rPr lang="en-GB" sz="1300" dirty="0">
                <a:solidFill>
                  <a:schemeClr val="bg1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30% increase in people aged 65-84 by 2035; 88% increase over 85s</a:t>
            </a:r>
          </a:p>
        </p:txBody>
      </p:sp>
    </p:spTree>
    <p:extLst>
      <p:ext uri="{BB962C8B-B14F-4D97-AF65-F5344CB8AC3E}">
        <p14:creationId xmlns:p14="http://schemas.microsoft.com/office/powerpoint/2010/main" val="405795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A7AB-DAC3-1D45-8718-131F8ABA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Microsoft JhengHei UI" panose="020B0304030504040204" pitchFamily="34" charset="-120"/>
                <a:ea typeface="Microsoft JhengHei UI" panose="020B0304030504040204" pitchFamily="34" charset="-120"/>
              </a:rPr>
              <a:t>Future of Local Government in Somerset (FoLGiS)</a:t>
            </a:r>
            <a:endParaRPr lang="en-US" sz="3600" b="1" dirty="0">
              <a:latin typeface="Microsoft JhengHei UI" panose="020B0304030504040204" pitchFamily="34" charset="-120"/>
              <a:ea typeface="Microsoft JhengHei UI" panose="020B03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038E-791C-AF4E-B2CF-92E139E65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FoLGiS report commissioned by all Somerset Councils in 2018</a:t>
            </a:r>
          </a:p>
          <a:p>
            <a:r>
              <a:rPr lang="en-GB" dirty="0"/>
              <a:t>Reported in 2019 and published early 2020</a:t>
            </a:r>
          </a:p>
          <a:p>
            <a:r>
              <a:rPr lang="en-GB" dirty="0"/>
              <a:t>All political leaders and CEOs were part of this</a:t>
            </a:r>
          </a:p>
          <a:p>
            <a:r>
              <a:rPr lang="en-GB" dirty="0"/>
              <a:t>Overarching conclusion supported by all councils that maintaining the status quo was not an option</a:t>
            </a:r>
          </a:p>
          <a:p>
            <a:r>
              <a:rPr lang="en-GB" dirty="0"/>
              <a:t>Somerset faces some big challenges over the next 5-20 years, and a modern 21</a:t>
            </a:r>
            <a:r>
              <a:rPr lang="en-GB" baseline="30000" dirty="0"/>
              <a:t>st</a:t>
            </a:r>
            <a:r>
              <a:rPr lang="en-GB" dirty="0"/>
              <a:t> century approach to local governance and service delivery is required for the county to thrive and grow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3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205947" y="334725"/>
            <a:ext cx="8124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GB" sz="4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Why Local Government Reform?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519665"/>
            <a:ext cx="115146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3C656-8A1B-4350-BFDF-280024693C93}"/>
              </a:ext>
            </a:extLst>
          </p:cNvPr>
          <p:cNvSpPr/>
          <p:nvPr/>
        </p:nvSpPr>
        <p:spPr>
          <a:xfrm>
            <a:off x="338665" y="814020"/>
            <a:ext cx="1151466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One council - to listen to the people of Somerset</a:t>
            </a:r>
            <a:b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endParaRPr lang="en-GB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One voice – to represent Somerset’s communities, businesses and new business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One commitment – to drive community decision making and responsibilities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One promise – to deliver better public services, integrated service improvement and a single pathway for service users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One back office - delivering savings that can then be invested where you live.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One HR, One IT, One Finance, One set of directors, one CEO – why have five when you could have ONE?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>
              <a:defRPr/>
            </a:pPr>
            <a:endParaRPr lang="en-GB" sz="20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9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3BDC-190E-6F43-8B9A-ABD49DA4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365126"/>
            <a:ext cx="11113957" cy="736652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Where are we in Somerset?</a:t>
            </a:r>
            <a:endParaRPr lang="en-US" sz="4000" b="1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9FB4-FD3D-1C40-B1F3-2CF1BF8C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101778"/>
            <a:ext cx="11362544" cy="5075185"/>
          </a:xfrm>
        </p:spPr>
        <p:txBody>
          <a:bodyPr>
            <a:normAutofit/>
          </a:bodyPr>
          <a:lstStyle/>
          <a:p>
            <a:r>
              <a:rPr lang="en-GB" dirty="0"/>
              <a:t>Covid-19: experience of ’virtual unitary’, central / local government funding unsustainable</a:t>
            </a:r>
          </a:p>
          <a:p>
            <a:r>
              <a:rPr lang="en-GB" dirty="0"/>
              <a:t>MHCLG meeting with Local Government Minister of State, Simon Clarke MP</a:t>
            </a:r>
          </a:p>
          <a:p>
            <a:r>
              <a:rPr lang="en-GB" dirty="0"/>
              <a:t>Devolution White Paper 2020; LGR supports this. Part of COVID-19 response</a:t>
            </a:r>
          </a:p>
          <a:p>
            <a:r>
              <a:rPr lang="en-GB" dirty="0"/>
              <a:t>Pioneer Somerset (past collaboration between 5 councils didn’t deliver)</a:t>
            </a:r>
          </a:p>
          <a:p>
            <a:r>
              <a:rPr lang="en-GB" dirty="0"/>
              <a:t>Heart of the South West – external partnerships are vital</a:t>
            </a:r>
          </a:p>
          <a:p>
            <a:r>
              <a:rPr lang="en-GB" dirty="0"/>
              <a:t>Somerset Waste Partnership (a strong example of a one service solution)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381000" y="533400"/>
            <a:ext cx="7367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GB" sz="40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One Somerset - LGR Timeline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3DFBC8C8-0A6E-4717-8093-A6838A896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8991"/>
              </p:ext>
            </p:extLst>
          </p:nvPr>
        </p:nvGraphicFramePr>
        <p:xfrm>
          <a:off x="719529" y="2004488"/>
          <a:ext cx="10583056" cy="217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556">
                  <a:extLst>
                    <a:ext uri="{9D8B030D-6E8A-4147-A177-3AD203B41FA5}">
                      <a16:colId xmlns:a16="http://schemas.microsoft.com/office/drawing/2014/main" val="3263129397"/>
                    </a:ext>
                  </a:extLst>
                </a:gridCol>
                <a:gridCol w="789043">
                  <a:extLst>
                    <a:ext uri="{9D8B030D-6E8A-4147-A177-3AD203B41FA5}">
                      <a16:colId xmlns:a16="http://schemas.microsoft.com/office/drawing/2014/main" val="4190896672"/>
                    </a:ext>
                  </a:extLst>
                </a:gridCol>
                <a:gridCol w="649695">
                  <a:extLst>
                    <a:ext uri="{9D8B030D-6E8A-4147-A177-3AD203B41FA5}">
                      <a16:colId xmlns:a16="http://schemas.microsoft.com/office/drawing/2014/main" val="3046651086"/>
                    </a:ext>
                  </a:extLst>
                </a:gridCol>
                <a:gridCol w="599719">
                  <a:extLst>
                    <a:ext uri="{9D8B030D-6E8A-4147-A177-3AD203B41FA5}">
                      <a16:colId xmlns:a16="http://schemas.microsoft.com/office/drawing/2014/main" val="4058455542"/>
                    </a:ext>
                  </a:extLst>
                </a:gridCol>
                <a:gridCol w="599719">
                  <a:extLst>
                    <a:ext uri="{9D8B030D-6E8A-4147-A177-3AD203B41FA5}">
                      <a16:colId xmlns:a16="http://schemas.microsoft.com/office/drawing/2014/main" val="3656600246"/>
                    </a:ext>
                  </a:extLst>
                </a:gridCol>
                <a:gridCol w="702971">
                  <a:extLst>
                    <a:ext uri="{9D8B030D-6E8A-4147-A177-3AD203B41FA5}">
                      <a16:colId xmlns:a16="http://schemas.microsoft.com/office/drawing/2014/main" val="1591510075"/>
                    </a:ext>
                  </a:extLst>
                </a:gridCol>
                <a:gridCol w="577939">
                  <a:extLst>
                    <a:ext uri="{9D8B030D-6E8A-4147-A177-3AD203B41FA5}">
                      <a16:colId xmlns:a16="http://schemas.microsoft.com/office/drawing/2014/main" val="122859376"/>
                    </a:ext>
                  </a:extLst>
                </a:gridCol>
                <a:gridCol w="577942">
                  <a:extLst>
                    <a:ext uri="{9D8B030D-6E8A-4147-A177-3AD203B41FA5}">
                      <a16:colId xmlns:a16="http://schemas.microsoft.com/office/drawing/2014/main" val="181464777"/>
                    </a:ext>
                  </a:extLst>
                </a:gridCol>
                <a:gridCol w="646427">
                  <a:extLst>
                    <a:ext uri="{9D8B030D-6E8A-4147-A177-3AD203B41FA5}">
                      <a16:colId xmlns:a16="http://schemas.microsoft.com/office/drawing/2014/main" val="893187545"/>
                    </a:ext>
                  </a:extLst>
                </a:gridCol>
                <a:gridCol w="713435">
                  <a:extLst>
                    <a:ext uri="{9D8B030D-6E8A-4147-A177-3AD203B41FA5}">
                      <a16:colId xmlns:a16="http://schemas.microsoft.com/office/drawing/2014/main" val="1161900084"/>
                    </a:ext>
                  </a:extLst>
                </a:gridCol>
                <a:gridCol w="571260">
                  <a:extLst>
                    <a:ext uri="{9D8B030D-6E8A-4147-A177-3AD203B41FA5}">
                      <a16:colId xmlns:a16="http://schemas.microsoft.com/office/drawing/2014/main" val="1270487334"/>
                    </a:ext>
                  </a:extLst>
                </a:gridCol>
                <a:gridCol w="571260">
                  <a:extLst>
                    <a:ext uri="{9D8B030D-6E8A-4147-A177-3AD203B41FA5}">
                      <a16:colId xmlns:a16="http://schemas.microsoft.com/office/drawing/2014/main" val="3853801733"/>
                    </a:ext>
                  </a:extLst>
                </a:gridCol>
                <a:gridCol w="681090">
                  <a:extLst>
                    <a:ext uri="{9D8B030D-6E8A-4147-A177-3AD203B41FA5}">
                      <a16:colId xmlns:a16="http://schemas.microsoft.com/office/drawing/2014/main" val="2569025433"/>
                    </a:ext>
                  </a:extLst>
                </a:gridCol>
              </a:tblGrid>
              <a:tr h="2800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2020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2021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2022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98621"/>
                  </a:ext>
                </a:extLst>
              </a:tr>
              <a:tr h="5213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Q4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Q4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Q1</a:t>
                      </a:r>
                      <a:endParaRPr lang="en-GB" sz="1200" b="1" dirty="0">
                        <a:latin typeface="Microsoft New Tai Lue" panose="020B0502040204020203" pitchFamily="34" charset="0"/>
                        <a:cs typeface="Microsoft New Tai Lue" panose="020B05020402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Q4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3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Business Case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49788"/>
                  </a:ext>
                </a:extLst>
              </a:tr>
              <a:tr h="45451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Implementation Phase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Shadow executive in place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213150"/>
                  </a:ext>
                </a:extLst>
              </a:tr>
              <a:tr h="371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Microsoft New Tai Lue" panose="020B0502040204020203" pitchFamily="34" charset="0"/>
                          <a:cs typeface="Microsoft New Tai Lue" panose="020B0502040204020203" pitchFamily="34" charset="0"/>
                        </a:rPr>
                        <a:t>Transformation Phase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n-GB" baseline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980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94DD99-3C29-D54B-95EE-8B972D450CDB}"/>
              </a:ext>
            </a:extLst>
          </p:cNvPr>
          <p:cNvSpPr txBox="1"/>
          <p:nvPr/>
        </p:nvSpPr>
        <p:spPr>
          <a:xfrm>
            <a:off x="5684547" y="332785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/>
              <a:t>LCN boundaries</a:t>
            </a:r>
          </a:p>
          <a:p>
            <a:pPr algn="l"/>
            <a:r>
              <a:rPr lang="en-GB" sz="1200" dirty="0"/>
              <a:t>And definition</a:t>
            </a:r>
            <a:endParaRPr lang="en-US" sz="1200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D407A8A-A38D-FE40-A078-E7E5E5D07B92}"/>
              </a:ext>
            </a:extLst>
          </p:cNvPr>
          <p:cNvSpPr/>
          <p:nvPr/>
        </p:nvSpPr>
        <p:spPr>
          <a:xfrm rot="10800000">
            <a:off x="9181416" y="2741201"/>
            <a:ext cx="596218" cy="513981"/>
          </a:xfrm>
          <a:prstGeom prst="triangle">
            <a:avLst>
              <a:gd name="adj" fmla="val 488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103165" y="310350"/>
            <a:ext cx="116806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GB" sz="40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One Somerset – Business case delivery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519665"/>
            <a:ext cx="1151466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E56E7-3841-4C24-9E26-1FC1B1C6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" y="870857"/>
            <a:ext cx="10020300" cy="58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25B731-1028-4CED-A7E7-B53BDFB79412}"/>
              </a:ext>
            </a:extLst>
          </p:cNvPr>
          <p:cNvSpPr/>
          <p:nvPr/>
        </p:nvSpPr>
        <p:spPr>
          <a:xfrm>
            <a:off x="217823" y="288845"/>
            <a:ext cx="1104661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GB" sz="4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Business case democratic process timing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723EE-35E9-416C-A47E-743056092E56}"/>
              </a:ext>
            </a:extLst>
          </p:cNvPr>
          <p:cNvSpPr/>
          <p:nvPr/>
        </p:nvSpPr>
        <p:spPr>
          <a:xfrm>
            <a:off x="338666" y="1519665"/>
            <a:ext cx="1151466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/>
              </a:solidFill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 panose="020B0502040204020203" pitchFamily="34" charset="0"/>
              <a:ea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B90FC7-EEA8-4561-873A-07A17338488B}"/>
              </a:ext>
            </a:extLst>
          </p:cNvPr>
          <p:cNvSpPr/>
          <p:nvPr/>
        </p:nvSpPr>
        <p:spPr>
          <a:xfrm>
            <a:off x="338666" y="1430542"/>
            <a:ext cx="110695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Scrutiny - 10 June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Invitation from Secretary of State to all Somerset councils – June 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Business case available - w/c 29 June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Informal member briefings from July 1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Scrutiny - 15 July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Cabinet - 20 July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Council – 29 July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Secretary of State submission – end July</a:t>
            </a:r>
          </a:p>
        </p:txBody>
      </p:sp>
    </p:spTree>
    <p:extLst>
      <p:ext uri="{BB962C8B-B14F-4D97-AF65-F5344CB8AC3E}">
        <p14:creationId xmlns:p14="http://schemas.microsoft.com/office/powerpoint/2010/main" val="389843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b6b569b-509a-467d-b105-d97728d3fc1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A82AEBC8AF9418150D00196ED7FCD" ma:contentTypeVersion="13" ma:contentTypeDescription="Create a new document." ma:contentTypeScope="" ma:versionID="9de6baec9836b9404413ff21ca63bd6c">
  <xsd:schema xmlns:xsd="http://www.w3.org/2001/XMLSchema" xmlns:xs="http://www.w3.org/2001/XMLSchema" xmlns:p="http://schemas.microsoft.com/office/2006/metadata/properties" xmlns:ns3="ae5c0b7a-e926-439f-9725-87ecdddb36df" xmlns:ns4="44f9d626-6fa0-4a1f-9da1-47b04cef18ac" targetNamespace="http://schemas.microsoft.com/office/2006/metadata/properties" ma:root="true" ma:fieldsID="104054de2302935cac6adaf7193663a8" ns3:_="" ns4:_="">
    <xsd:import namespace="ae5c0b7a-e926-439f-9725-87ecdddb36df"/>
    <xsd:import namespace="44f9d626-6fa0-4a1f-9da1-47b04cef18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c0b7a-e926-439f-9725-87ecdddb36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9d626-6fa0-4a1f-9da1-47b04cef1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f9d626-6fa0-4a1f-9da1-47b04cef18ac">
      <UserInfo>
        <DisplayName>Marie Stretch</DisplayName>
        <AccountId>7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A18C0-EDD7-47EB-ADB5-A25A783575D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1EEFAE4-8C84-4324-AD99-BDE57E67896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e5c0b7a-e926-439f-9725-87ecdddb36df"/>
    <ds:schemaRef ds:uri="44f9d626-6fa0-4a1f-9da1-47b04cef18a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97BB45-95D2-4E45-804C-729CB2721556}">
  <ds:schemaRefs>
    <ds:schemaRef ds:uri="http://schemas.microsoft.com/office/2006/metadata/properties"/>
    <ds:schemaRef ds:uri="http://www.w3.org/2000/xmlns/"/>
    <ds:schemaRef ds:uri="44f9d626-6fa0-4a1f-9da1-47b04cef18ac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77252167-4CAF-4C8E-86A5-81C262A3A9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1198</Words>
  <Application>Microsoft Office PowerPoint</Application>
  <PresentationFormat>Widescreen</PresentationFormat>
  <Paragraphs>220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JhengHei UI</vt:lpstr>
      <vt:lpstr>Arial</vt:lpstr>
      <vt:lpstr>Calibri</vt:lpstr>
      <vt:lpstr>Calibri Light</vt:lpstr>
      <vt:lpstr>Microsoft New Tai Lue</vt:lpstr>
      <vt:lpstr>Microsoft Tai Le</vt:lpstr>
      <vt:lpstr>1_Office Theme</vt:lpstr>
      <vt:lpstr>   One Somerset Programme - Overview &amp; Update   June 2, 2020  - Dr Carlton Brand, Programme Director </vt:lpstr>
      <vt:lpstr>PowerPoint Presentation</vt:lpstr>
      <vt:lpstr>PowerPoint Presentation</vt:lpstr>
      <vt:lpstr>Future of Local Government in Somerset (FoLGiS)</vt:lpstr>
      <vt:lpstr>PowerPoint Presentation</vt:lpstr>
      <vt:lpstr>Where are we in Somerset?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Community Networks (LCNs) </vt:lpstr>
      <vt:lpstr>PowerPoint Presentation</vt:lpstr>
      <vt:lpstr>County &amp; District Council Service Integration Opportunities</vt:lpstr>
      <vt:lpstr>Planning</vt:lpstr>
      <vt:lpstr>Unitary Council Annual Savings (under development)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Manager Meeting - One Somerset</dc:title>
  <dc:creator>Chloe Adams</dc:creator>
  <cp:lastModifiedBy>Kate Egan</cp:lastModifiedBy>
  <cp:revision>31</cp:revision>
  <cp:lastPrinted>2020-05-19T09:23:58Z</cp:lastPrinted>
  <dcterms:created xsi:type="dcterms:W3CDTF">2020-03-03T15:07:04Z</dcterms:created>
  <dcterms:modified xsi:type="dcterms:W3CDTF">2020-06-20T12:12:30Z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0x010100DEFA82AEBC8AF9418150D00196ED7FCD</vt:lpwstr>
  </property>
</Properties>
</file>