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0693400" cy="7556500"/>
  <p:notesSz cx="6858000" cy="9144000"/>
  <p:embeddedFontLst>
    <p:embeddedFont>
      <p:font typeface="Canva Sans" panose="020B0604020202020204" charset="0"/>
      <p:regular r:id="rId21"/>
    </p:embeddedFont>
    <p:embeddedFont>
      <p:font typeface="Canva Sans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8" d="100"/>
          <a:sy n="98" d="100"/>
        </p:scale>
        <p:origin x="15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2521878" y="1904532"/>
            <a:ext cx="6008488" cy="4532132"/>
          </a:xfrm>
          <a:custGeom>
            <a:avLst/>
            <a:gdLst/>
            <a:ahLst/>
            <a:cxnLst/>
            <a:rect l="l" t="t" r="r" b="b"/>
            <a:pathLst>
              <a:path w="6008488" h="4532132">
                <a:moveTo>
                  <a:pt x="0" y="0"/>
                </a:moveTo>
                <a:lnTo>
                  <a:pt x="6008488" y="0"/>
                </a:lnTo>
                <a:lnTo>
                  <a:pt x="6008488" y="4532132"/>
                </a:lnTo>
                <a:lnTo>
                  <a:pt x="0" y="4532132"/>
                </a:lnTo>
                <a:lnTo>
                  <a:pt x="0" y="0"/>
                </a:lnTo>
                <a:close/>
              </a:path>
            </a:pathLst>
          </a:custGeom>
          <a:blipFill>
            <a:blip r:embed="rId3"/>
            <a:stretch>
              <a:fillRect/>
            </a:stretch>
          </a:blipFill>
        </p:spPr>
      </p:sp>
      <p:sp>
        <p:nvSpPr>
          <p:cNvPr id="4" name="TextBox 4"/>
          <p:cNvSpPr txBox="1"/>
          <p:nvPr/>
        </p:nvSpPr>
        <p:spPr>
          <a:xfrm>
            <a:off x="2472278" y="297317"/>
            <a:ext cx="6058088" cy="1417320"/>
          </a:xfrm>
          <a:prstGeom prst="rect">
            <a:avLst/>
          </a:prstGeom>
        </p:spPr>
        <p:txBody>
          <a:bodyPr lIns="0" tIns="0" rIns="0" bIns="0" rtlCol="0" anchor="t">
            <a:spAutoFit/>
          </a:bodyPr>
          <a:lstStyle/>
          <a:p>
            <a:pPr algn="ctr">
              <a:lnSpc>
                <a:spcPts val="3779"/>
              </a:lnSpc>
            </a:pPr>
            <a:r>
              <a:rPr lang="en-US" sz="2699" b="1" u="sng">
                <a:solidFill>
                  <a:srgbClr val="000000"/>
                </a:solidFill>
                <a:latin typeface="Canva Sans Bold"/>
                <a:ea typeface="Canva Sans Bold"/>
                <a:cs typeface="Canva Sans Bold"/>
                <a:sym typeface="Canva Sans Bold"/>
              </a:rPr>
              <a:t>Introduction to (AGAR) Assertion 10 Digital &amp; Data Compliance</a:t>
            </a:r>
          </a:p>
          <a:p>
            <a:pPr algn="ctr">
              <a:lnSpc>
                <a:spcPts val="3779"/>
              </a:lnSpc>
              <a:spcBef>
                <a:spcPct val="0"/>
              </a:spcBef>
            </a:pPr>
            <a:endParaRPr lang="en-US" sz="2699" b="1" u="sng">
              <a:solidFill>
                <a:srgbClr val="000000"/>
              </a:solidFill>
              <a:latin typeface="Canva Sans Bold"/>
              <a:ea typeface="Canva Sans Bold"/>
              <a:cs typeface="Canva Sans Bold"/>
              <a:sym typeface="Canva Sans Bold"/>
            </a:endParaRPr>
          </a:p>
        </p:txBody>
      </p:sp>
      <p:sp>
        <p:nvSpPr>
          <p:cNvPr id="5" name="TextBox 5"/>
          <p:cNvSpPr txBox="1"/>
          <p:nvPr/>
        </p:nvSpPr>
        <p:spPr>
          <a:xfrm>
            <a:off x="5504165" y="6626559"/>
            <a:ext cx="3045386"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(Breakthrough Communications,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151155" y="1228067"/>
            <a:ext cx="4389691" cy="3292268"/>
          </a:xfrm>
          <a:custGeom>
            <a:avLst/>
            <a:gdLst/>
            <a:ahLst/>
            <a:cxnLst/>
            <a:rect l="l" t="t" r="r" b="b"/>
            <a:pathLst>
              <a:path w="4389691" h="3292268">
                <a:moveTo>
                  <a:pt x="0" y="0"/>
                </a:moveTo>
                <a:lnTo>
                  <a:pt x="4389690" y="0"/>
                </a:lnTo>
                <a:lnTo>
                  <a:pt x="4389690" y="3292268"/>
                </a:lnTo>
                <a:lnTo>
                  <a:pt x="0" y="3292268"/>
                </a:lnTo>
                <a:lnTo>
                  <a:pt x="0" y="0"/>
                </a:lnTo>
                <a:close/>
              </a:path>
            </a:pathLst>
          </a:custGeom>
          <a:blipFill>
            <a:blip r:embed="rId3"/>
            <a:stretch>
              <a:fillRect/>
            </a:stretch>
          </a:blipFill>
        </p:spPr>
      </p:sp>
      <p:sp>
        <p:nvSpPr>
          <p:cNvPr id="4" name="TextBox 4"/>
          <p:cNvSpPr txBox="1"/>
          <p:nvPr/>
        </p:nvSpPr>
        <p:spPr>
          <a:xfrm>
            <a:off x="4116905" y="430179"/>
            <a:ext cx="2753795" cy="422275"/>
          </a:xfrm>
          <a:prstGeom prst="rect">
            <a:avLst/>
          </a:prstGeom>
        </p:spPr>
        <p:txBody>
          <a:bodyPr wrap="square" lIns="0" tIns="0" rIns="0" bIns="0" rtlCol="0" anchor="t">
            <a:spAutoFit/>
          </a:bodyPr>
          <a:lstStyle/>
          <a:p>
            <a:pPr algn="ctr">
              <a:lnSpc>
                <a:spcPts val="3499"/>
              </a:lnSpc>
              <a:spcBef>
                <a:spcPct val="0"/>
              </a:spcBef>
            </a:pPr>
            <a:r>
              <a:rPr lang="en-US" sz="2499" b="1" u="sng" dirty="0">
                <a:solidFill>
                  <a:srgbClr val="000000"/>
                </a:solidFill>
                <a:latin typeface="Canva Sans Bold"/>
                <a:ea typeface="Canva Sans Bold"/>
                <a:cs typeface="Canva Sans Bold"/>
                <a:sym typeface="Canva Sans Bold"/>
              </a:rPr>
              <a:t>Personal Data</a:t>
            </a:r>
          </a:p>
        </p:txBody>
      </p:sp>
      <p:sp>
        <p:nvSpPr>
          <p:cNvPr id="5" name="TextBox 5"/>
          <p:cNvSpPr txBox="1"/>
          <p:nvPr/>
        </p:nvSpPr>
        <p:spPr>
          <a:xfrm>
            <a:off x="6155641" y="4692687"/>
            <a:ext cx="1430117"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a:t>
            </a:r>
            <a:r>
              <a:rPr lang="en-US" sz="1200" b="1" dirty="0" err="1">
                <a:solidFill>
                  <a:srgbClr val="000000"/>
                </a:solidFill>
                <a:latin typeface="Canva Sans Bold"/>
                <a:ea typeface="Canva Sans Bold"/>
                <a:cs typeface="Canva Sans Bold"/>
                <a:sym typeface="Canva Sans Bold"/>
              </a:rPr>
              <a:t>Warchi</a:t>
            </a:r>
            <a:r>
              <a:rPr lang="en-US" sz="1200" b="1" dirty="0">
                <a:solidFill>
                  <a:srgbClr val="000000"/>
                </a:solidFill>
                <a:latin typeface="Canva Sans Bold"/>
                <a:ea typeface="Canva Sans Bold"/>
                <a:cs typeface="Canva Sans Bold"/>
                <a:sym typeface="Canva Sans Bold"/>
              </a:rPr>
              <a:t>, no date)</a:t>
            </a:r>
          </a:p>
        </p:txBody>
      </p:sp>
      <p:sp>
        <p:nvSpPr>
          <p:cNvPr id="6" name="TextBox 6"/>
          <p:cNvSpPr txBox="1"/>
          <p:nvPr/>
        </p:nvSpPr>
        <p:spPr>
          <a:xfrm>
            <a:off x="756000" y="5482380"/>
            <a:ext cx="9268924" cy="1153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All smaller authorities, including parish meetings, must process personal data with care and in line with the principles of data protection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630853" y="1931957"/>
            <a:ext cx="3696086" cy="3696086"/>
          </a:xfrm>
          <a:custGeom>
            <a:avLst/>
            <a:gdLst/>
            <a:ahLst/>
            <a:cxnLst/>
            <a:rect l="l" t="t" r="r" b="b"/>
            <a:pathLst>
              <a:path w="3696086" h="3696086">
                <a:moveTo>
                  <a:pt x="0" y="0"/>
                </a:moveTo>
                <a:lnTo>
                  <a:pt x="3696085" y="0"/>
                </a:lnTo>
                <a:lnTo>
                  <a:pt x="3696085" y="3696086"/>
                </a:lnTo>
                <a:lnTo>
                  <a:pt x="0" y="3696086"/>
                </a:lnTo>
                <a:lnTo>
                  <a:pt x="0" y="0"/>
                </a:lnTo>
                <a:close/>
              </a:path>
            </a:pathLst>
          </a:custGeom>
          <a:blipFill>
            <a:blip r:embed="rId3"/>
            <a:stretch>
              <a:fillRect/>
            </a:stretch>
          </a:blipFill>
        </p:spPr>
      </p:sp>
      <p:sp>
        <p:nvSpPr>
          <p:cNvPr id="4" name="TextBox 4"/>
          <p:cNvSpPr txBox="1"/>
          <p:nvPr/>
        </p:nvSpPr>
        <p:spPr>
          <a:xfrm>
            <a:off x="3145980" y="867720"/>
            <a:ext cx="4044553" cy="372745"/>
          </a:xfrm>
          <a:prstGeom prst="rect">
            <a:avLst/>
          </a:prstGeom>
        </p:spPr>
        <p:txBody>
          <a:bodyPr lIns="0" tIns="0" rIns="0" bIns="0" rtlCol="0" anchor="t">
            <a:spAutoFit/>
          </a:bodyPr>
          <a:lstStyle/>
          <a:p>
            <a:pPr algn="ctr">
              <a:lnSpc>
                <a:spcPts val="3079"/>
              </a:lnSpc>
              <a:spcBef>
                <a:spcPct val="0"/>
              </a:spcBef>
            </a:pPr>
            <a:r>
              <a:rPr lang="en-US" sz="2199" b="1">
                <a:solidFill>
                  <a:srgbClr val="000000"/>
                </a:solidFill>
                <a:latin typeface="Canva Sans Bold"/>
                <a:ea typeface="Canva Sans Bold"/>
                <a:cs typeface="Canva Sans Bold"/>
                <a:sym typeface="Canva Sans Bold"/>
              </a:rPr>
              <a:t>Seven principles of GDPR are:</a:t>
            </a:r>
          </a:p>
        </p:txBody>
      </p:sp>
      <p:sp>
        <p:nvSpPr>
          <p:cNvPr id="5" name="TextBox 5"/>
          <p:cNvSpPr txBox="1"/>
          <p:nvPr/>
        </p:nvSpPr>
        <p:spPr>
          <a:xfrm>
            <a:off x="5061611" y="2325223"/>
            <a:ext cx="5143054" cy="2715895"/>
          </a:xfrm>
          <a:prstGeom prst="rect">
            <a:avLst/>
          </a:prstGeom>
        </p:spPr>
        <p:txBody>
          <a:bodyPr lIns="0" tIns="0" rIns="0" bIns="0" rtlCol="0" anchor="t">
            <a:spAutoFit/>
          </a:bodyPr>
          <a:lstStyle/>
          <a:p>
            <a:pPr algn="l">
              <a:lnSpc>
                <a:spcPts val="3079"/>
              </a:lnSpc>
            </a:pPr>
            <a:r>
              <a:rPr lang="en-US" sz="2199">
                <a:solidFill>
                  <a:srgbClr val="000000"/>
                </a:solidFill>
                <a:latin typeface="Canva Sans"/>
                <a:ea typeface="Canva Sans"/>
                <a:cs typeface="Canva Sans"/>
                <a:sym typeface="Canva Sans"/>
              </a:rPr>
              <a:t>Lawfulness, fairness and transparency</a:t>
            </a:r>
          </a:p>
          <a:p>
            <a:pPr algn="l">
              <a:lnSpc>
                <a:spcPts val="3079"/>
              </a:lnSpc>
            </a:pPr>
            <a:r>
              <a:rPr lang="en-US" sz="2199">
                <a:solidFill>
                  <a:srgbClr val="000000"/>
                </a:solidFill>
                <a:latin typeface="Canva Sans"/>
                <a:ea typeface="Canva Sans"/>
                <a:cs typeface="Canva Sans"/>
                <a:sym typeface="Canva Sans"/>
              </a:rPr>
              <a:t>Purpose Limitation</a:t>
            </a:r>
          </a:p>
          <a:p>
            <a:pPr algn="l">
              <a:lnSpc>
                <a:spcPts val="3079"/>
              </a:lnSpc>
            </a:pPr>
            <a:r>
              <a:rPr lang="en-US" sz="2199">
                <a:solidFill>
                  <a:srgbClr val="000000"/>
                </a:solidFill>
                <a:latin typeface="Canva Sans"/>
                <a:ea typeface="Canva Sans"/>
                <a:cs typeface="Canva Sans"/>
                <a:sym typeface="Canva Sans"/>
              </a:rPr>
              <a:t>Data minimisation</a:t>
            </a:r>
          </a:p>
          <a:p>
            <a:pPr algn="l">
              <a:lnSpc>
                <a:spcPts val="3079"/>
              </a:lnSpc>
            </a:pPr>
            <a:r>
              <a:rPr lang="en-US" sz="2199">
                <a:solidFill>
                  <a:srgbClr val="000000"/>
                </a:solidFill>
                <a:latin typeface="Canva Sans"/>
                <a:ea typeface="Canva Sans"/>
                <a:cs typeface="Canva Sans"/>
                <a:sym typeface="Canva Sans"/>
              </a:rPr>
              <a:t>Accuracy</a:t>
            </a:r>
          </a:p>
          <a:p>
            <a:pPr algn="l">
              <a:lnSpc>
                <a:spcPts val="3079"/>
              </a:lnSpc>
            </a:pPr>
            <a:r>
              <a:rPr lang="en-US" sz="2199">
                <a:solidFill>
                  <a:srgbClr val="000000"/>
                </a:solidFill>
                <a:latin typeface="Canva Sans"/>
                <a:ea typeface="Canva Sans"/>
                <a:cs typeface="Canva Sans"/>
                <a:sym typeface="Canva Sans"/>
              </a:rPr>
              <a:t>Storage Limitation</a:t>
            </a:r>
          </a:p>
          <a:p>
            <a:pPr algn="l">
              <a:lnSpc>
                <a:spcPts val="3079"/>
              </a:lnSpc>
            </a:pPr>
            <a:r>
              <a:rPr lang="en-US" sz="2199">
                <a:solidFill>
                  <a:srgbClr val="000000"/>
                </a:solidFill>
                <a:latin typeface="Canva Sans"/>
                <a:ea typeface="Canva Sans"/>
                <a:cs typeface="Canva Sans"/>
                <a:sym typeface="Canva Sans"/>
              </a:rPr>
              <a:t>Integrity and Confidentiality</a:t>
            </a:r>
          </a:p>
          <a:p>
            <a:pPr algn="l">
              <a:lnSpc>
                <a:spcPts val="3079"/>
              </a:lnSpc>
              <a:spcBef>
                <a:spcPct val="0"/>
              </a:spcBef>
            </a:pPr>
            <a:r>
              <a:rPr lang="en-US" sz="2199">
                <a:solidFill>
                  <a:srgbClr val="000000"/>
                </a:solidFill>
                <a:latin typeface="Canva Sans"/>
                <a:ea typeface="Canva Sans"/>
                <a:cs typeface="Canva Sans"/>
                <a:sym typeface="Canva Sans"/>
              </a:rPr>
              <a:t>Accountability</a:t>
            </a:r>
          </a:p>
        </p:txBody>
      </p:sp>
      <p:sp>
        <p:nvSpPr>
          <p:cNvPr id="6" name="TextBox 6"/>
          <p:cNvSpPr txBox="1"/>
          <p:nvPr/>
        </p:nvSpPr>
        <p:spPr>
          <a:xfrm>
            <a:off x="756000" y="5804138"/>
            <a:ext cx="2761293"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(The Legal School, no date)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534653" y="454426"/>
            <a:ext cx="9622695" cy="6349574"/>
          </a:xfrm>
          <a:custGeom>
            <a:avLst/>
            <a:gdLst/>
            <a:ahLst/>
            <a:cxnLst/>
            <a:rect l="l" t="t" r="r" b="b"/>
            <a:pathLst>
              <a:path w="9622695" h="6349574">
                <a:moveTo>
                  <a:pt x="0" y="0"/>
                </a:moveTo>
                <a:lnTo>
                  <a:pt x="9622694" y="0"/>
                </a:lnTo>
                <a:lnTo>
                  <a:pt x="9622694" y="6349574"/>
                </a:lnTo>
                <a:lnTo>
                  <a:pt x="0" y="6349574"/>
                </a:lnTo>
                <a:lnTo>
                  <a:pt x="0" y="0"/>
                </a:lnTo>
                <a:close/>
              </a:path>
            </a:pathLst>
          </a:custGeom>
          <a:blipFill>
            <a:blip r:embed="rId3"/>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4504069" y="664929"/>
            <a:ext cx="2045293" cy="2292707"/>
          </a:xfrm>
          <a:custGeom>
            <a:avLst/>
            <a:gdLst/>
            <a:ahLst/>
            <a:cxnLst/>
            <a:rect l="l" t="t" r="r" b="b"/>
            <a:pathLst>
              <a:path w="2045293" h="2292707">
                <a:moveTo>
                  <a:pt x="0" y="0"/>
                </a:moveTo>
                <a:lnTo>
                  <a:pt x="2045293" y="0"/>
                </a:lnTo>
                <a:lnTo>
                  <a:pt x="2045293" y="2292707"/>
                </a:lnTo>
                <a:lnTo>
                  <a:pt x="0" y="2292707"/>
                </a:lnTo>
                <a:lnTo>
                  <a:pt x="0" y="0"/>
                </a:lnTo>
                <a:close/>
              </a:path>
            </a:pathLst>
          </a:custGeom>
          <a:blipFill>
            <a:blip r:embed="rId3"/>
            <a:stretch>
              <a:fillRect/>
            </a:stretch>
          </a:blipFill>
        </p:spPr>
      </p:sp>
      <p:sp>
        <p:nvSpPr>
          <p:cNvPr id="4" name="TextBox 4"/>
          <p:cNvSpPr txBox="1"/>
          <p:nvPr/>
        </p:nvSpPr>
        <p:spPr>
          <a:xfrm>
            <a:off x="5078791" y="3266341"/>
            <a:ext cx="147057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(EagletSolutions)</a:t>
            </a:r>
          </a:p>
        </p:txBody>
      </p:sp>
      <p:sp>
        <p:nvSpPr>
          <p:cNvPr id="5" name="TextBox 5"/>
          <p:cNvSpPr txBox="1"/>
          <p:nvPr/>
        </p:nvSpPr>
        <p:spPr>
          <a:xfrm>
            <a:off x="1651738" y="4340769"/>
            <a:ext cx="7749955" cy="1544320"/>
          </a:xfrm>
          <a:prstGeom prst="rect">
            <a:avLst/>
          </a:prstGeom>
        </p:spPr>
        <p:txBody>
          <a:bodyPr lIns="0" tIns="0" rIns="0" bIns="0" rtlCol="0" anchor="t">
            <a:spAutoFit/>
          </a:bodyPr>
          <a:lstStyle/>
          <a:p>
            <a:pPr algn="l">
              <a:lnSpc>
                <a:spcPts val="3079"/>
              </a:lnSpc>
              <a:spcBef>
                <a:spcPct val="0"/>
              </a:spcBef>
            </a:pPr>
            <a:r>
              <a:rPr lang="en-US" sz="2199">
                <a:solidFill>
                  <a:srgbClr val="000000"/>
                </a:solidFill>
                <a:latin typeface="Canva Sans"/>
                <a:ea typeface="Canva Sans"/>
                <a:cs typeface="Canva Sans"/>
                <a:sym typeface="Canva Sans"/>
              </a:rPr>
              <a:t>The Council is registered with the Information Commissioners Office (ICO).  The principles are all covered within the various GDPR policies, some are being readopted and some are new.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19"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2408080" y="2088576"/>
            <a:ext cx="5875839" cy="3099553"/>
          </a:xfrm>
          <a:custGeom>
            <a:avLst/>
            <a:gdLst/>
            <a:ahLst/>
            <a:cxnLst/>
            <a:rect l="l" t="t" r="r" b="b"/>
            <a:pathLst>
              <a:path w="5875839" h="3099553">
                <a:moveTo>
                  <a:pt x="0" y="0"/>
                </a:moveTo>
                <a:lnTo>
                  <a:pt x="5875840" y="0"/>
                </a:lnTo>
                <a:lnTo>
                  <a:pt x="5875840" y="3099553"/>
                </a:lnTo>
                <a:lnTo>
                  <a:pt x="0" y="3099553"/>
                </a:lnTo>
                <a:lnTo>
                  <a:pt x="0" y="0"/>
                </a:lnTo>
                <a:close/>
              </a:path>
            </a:pathLst>
          </a:custGeom>
          <a:blipFill>
            <a:blip r:embed="rId3"/>
            <a:stretch>
              <a:fillRect/>
            </a:stretch>
          </a:blipFill>
        </p:spPr>
      </p:sp>
      <p:sp>
        <p:nvSpPr>
          <p:cNvPr id="4" name="TextBox 4"/>
          <p:cNvSpPr txBox="1"/>
          <p:nvPr/>
        </p:nvSpPr>
        <p:spPr>
          <a:xfrm>
            <a:off x="2073781" y="708375"/>
            <a:ext cx="6976088" cy="860425"/>
          </a:xfrm>
          <a:prstGeom prst="rect">
            <a:avLst/>
          </a:prstGeom>
        </p:spPr>
        <p:txBody>
          <a:bodyPr lIns="0" tIns="0" rIns="0" bIns="0" rtlCol="0" anchor="t">
            <a:spAutoFit/>
          </a:bodyPr>
          <a:lstStyle/>
          <a:p>
            <a:pPr algn="ctr">
              <a:lnSpc>
                <a:spcPts val="3499"/>
              </a:lnSpc>
              <a:spcBef>
                <a:spcPct val="0"/>
              </a:spcBef>
            </a:pPr>
            <a:r>
              <a:rPr lang="en-US" sz="2499" b="1" u="sng">
                <a:solidFill>
                  <a:srgbClr val="000000"/>
                </a:solidFill>
                <a:latin typeface="Canva Sans Bold"/>
                <a:ea typeface="Canva Sans Bold"/>
                <a:cs typeface="Canva Sans Bold"/>
                <a:sym typeface="Canva Sans Bold"/>
              </a:rPr>
              <a:t>Who is the Data Controller and Data Processor</a:t>
            </a:r>
          </a:p>
        </p:txBody>
      </p:sp>
      <p:sp>
        <p:nvSpPr>
          <p:cNvPr id="5" name="TextBox 5"/>
          <p:cNvSpPr txBox="1"/>
          <p:nvPr/>
        </p:nvSpPr>
        <p:spPr>
          <a:xfrm>
            <a:off x="6773908" y="5317073"/>
            <a:ext cx="1510012"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(Qureshi,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2804001" y="4052343"/>
            <a:ext cx="5503314" cy="2751657"/>
          </a:xfrm>
          <a:custGeom>
            <a:avLst/>
            <a:gdLst/>
            <a:ahLst/>
            <a:cxnLst/>
            <a:rect l="l" t="t" r="r" b="b"/>
            <a:pathLst>
              <a:path w="5503314" h="2751657">
                <a:moveTo>
                  <a:pt x="0" y="0"/>
                </a:moveTo>
                <a:lnTo>
                  <a:pt x="5503315" y="0"/>
                </a:lnTo>
                <a:lnTo>
                  <a:pt x="5503315" y="2751657"/>
                </a:lnTo>
                <a:lnTo>
                  <a:pt x="0" y="2751657"/>
                </a:lnTo>
                <a:lnTo>
                  <a:pt x="0" y="0"/>
                </a:lnTo>
                <a:close/>
              </a:path>
            </a:pathLst>
          </a:custGeom>
          <a:blipFill>
            <a:blip r:embed="rId3"/>
            <a:stretch>
              <a:fillRect/>
            </a:stretch>
          </a:blipFill>
        </p:spPr>
      </p:sp>
      <p:sp>
        <p:nvSpPr>
          <p:cNvPr id="4" name="TextBox 4"/>
          <p:cNvSpPr txBox="1"/>
          <p:nvPr/>
        </p:nvSpPr>
        <p:spPr>
          <a:xfrm>
            <a:off x="995371" y="618502"/>
            <a:ext cx="8003439" cy="1544320"/>
          </a:xfrm>
          <a:prstGeom prst="rect">
            <a:avLst/>
          </a:prstGeom>
        </p:spPr>
        <p:txBody>
          <a:bodyPr lIns="0" tIns="0" rIns="0" bIns="0" rtlCol="0" anchor="t">
            <a:spAutoFit/>
          </a:bodyPr>
          <a:lstStyle/>
          <a:p>
            <a:pPr algn="l">
              <a:lnSpc>
                <a:spcPts val="3079"/>
              </a:lnSpc>
              <a:spcBef>
                <a:spcPct val="0"/>
              </a:spcBef>
            </a:pPr>
            <a:r>
              <a:rPr lang="en-US" sz="2199" b="1">
                <a:solidFill>
                  <a:srgbClr val="000000"/>
                </a:solidFill>
                <a:latin typeface="Canva Sans Bold"/>
                <a:ea typeface="Canva Sans Bold"/>
                <a:cs typeface="Canva Sans Bold"/>
                <a:sym typeface="Canva Sans Bold"/>
              </a:rPr>
              <a:t>Data Controller - </a:t>
            </a:r>
            <a:r>
              <a:rPr lang="en-US" sz="2199">
                <a:solidFill>
                  <a:srgbClr val="000000"/>
                </a:solidFill>
                <a:latin typeface="Canva Sans"/>
                <a:ea typeface="Canva Sans"/>
                <a:cs typeface="Canva Sans"/>
                <a:sym typeface="Canva Sans"/>
              </a:rPr>
              <a:t>Natural or legal person, public authority, agency or other body which, alone or jointly with others, determines the purposes and means of processing of personal data.</a:t>
            </a:r>
          </a:p>
        </p:txBody>
      </p:sp>
      <p:sp>
        <p:nvSpPr>
          <p:cNvPr id="5" name="TextBox 5"/>
          <p:cNvSpPr txBox="1"/>
          <p:nvPr/>
        </p:nvSpPr>
        <p:spPr>
          <a:xfrm>
            <a:off x="995371" y="2820722"/>
            <a:ext cx="8701258" cy="763270"/>
          </a:xfrm>
          <a:prstGeom prst="rect">
            <a:avLst/>
          </a:prstGeom>
        </p:spPr>
        <p:txBody>
          <a:bodyPr lIns="0" tIns="0" rIns="0" bIns="0" rtlCol="0" anchor="t">
            <a:spAutoFit/>
          </a:bodyPr>
          <a:lstStyle/>
          <a:p>
            <a:pPr algn="l">
              <a:lnSpc>
                <a:spcPts val="3079"/>
              </a:lnSpc>
              <a:spcBef>
                <a:spcPct val="0"/>
              </a:spcBef>
            </a:pPr>
            <a:r>
              <a:rPr lang="en-US" sz="2199" b="1">
                <a:solidFill>
                  <a:srgbClr val="000000"/>
                </a:solidFill>
                <a:latin typeface="Canva Sans Bold"/>
                <a:ea typeface="Canva Sans Bold"/>
                <a:cs typeface="Canva Sans Bold"/>
                <a:sym typeface="Canva Sans Bold"/>
              </a:rPr>
              <a:t>Data Processors</a:t>
            </a:r>
            <a:r>
              <a:rPr lang="en-US" sz="2199">
                <a:solidFill>
                  <a:srgbClr val="000000"/>
                </a:solidFill>
                <a:latin typeface="Canva Sans"/>
                <a:ea typeface="Canva Sans"/>
                <a:cs typeface="Canva Sans"/>
                <a:sym typeface="Canva Sans"/>
              </a:rPr>
              <a:t> - Process personal data on behalf of the controller.</a:t>
            </a:r>
          </a:p>
        </p:txBody>
      </p:sp>
      <p:sp>
        <p:nvSpPr>
          <p:cNvPr id="6" name="TextBox 6"/>
          <p:cNvSpPr txBox="1"/>
          <p:nvPr/>
        </p:nvSpPr>
        <p:spPr>
          <a:xfrm>
            <a:off x="6553187" y="7006941"/>
            <a:ext cx="1754129"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(Noonan, 2025)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4504069" y="664929"/>
            <a:ext cx="2045293" cy="2292707"/>
          </a:xfrm>
          <a:custGeom>
            <a:avLst/>
            <a:gdLst/>
            <a:ahLst/>
            <a:cxnLst/>
            <a:rect l="l" t="t" r="r" b="b"/>
            <a:pathLst>
              <a:path w="2045293" h="2292707">
                <a:moveTo>
                  <a:pt x="0" y="0"/>
                </a:moveTo>
                <a:lnTo>
                  <a:pt x="2045293" y="0"/>
                </a:lnTo>
                <a:lnTo>
                  <a:pt x="2045293" y="2292707"/>
                </a:lnTo>
                <a:lnTo>
                  <a:pt x="0" y="2292707"/>
                </a:lnTo>
                <a:lnTo>
                  <a:pt x="0" y="0"/>
                </a:lnTo>
                <a:close/>
              </a:path>
            </a:pathLst>
          </a:custGeom>
          <a:blipFill>
            <a:blip r:embed="rId3"/>
            <a:stretch>
              <a:fillRect/>
            </a:stretch>
          </a:blipFill>
        </p:spPr>
      </p:sp>
      <p:sp>
        <p:nvSpPr>
          <p:cNvPr id="4" name="TextBox 4"/>
          <p:cNvSpPr txBox="1"/>
          <p:nvPr/>
        </p:nvSpPr>
        <p:spPr>
          <a:xfrm>
            <a:off x="5078791" y="3266341"/>
            <a:ext cx="147057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(EagletSolutions)</a:t>
            </a:r>
          </a:p>
        </p:txBody>
      </p:sp>
      <p:sp>
        <p:nvSpPr>
          <p:cNvPr id="5" name="TextBox 5"/>
          <p:cNvSpPr txBox="1"/>
          <p:nvPr/>
        </p:nvSpPr>
        <p:spPr>
          <a:xfrm>
            <a:off x="2451100" y="4159250"/>
            <a:ext cx="6351494" cy="1166025"/>
          </a:xfrm>
          <a:prstGeom prst="rect">
            <a:avLst/>
          </a:prstGeom>
        </p:spPr>
        <p:txBody>
          <a:bodyPr wrap="square" lIns="0" tIns="0" rIns="0" bIns="0" rtlCol="0" anchor="t">
            <a:spAutoFit/>
          </a:bodyPr>
          <a:lstStyle/>
          <a:p>
            <a:pPr algn="ctr">
              <a:lnSpc>
                <a:spcPts val="3079"/>
              </a:lnSpc>
              <a:spcBef>
                <a:spcPct val="0"/>
              </a:spcBef>
            </a:pPr>
            <a:r>
              <a:rPr lang="en-US" sz="2199" dirty="0">
                <a:solidFill>
                  <a:srgbClr val="000000"/>
                </a:solidFill>
                <a:latin typeface="Canva Sans"/>
                <a:ea typeface="Canva Sans"/>
                <a:cs typeface="Canva Sans"/>
                <a:sym typeface="Canva Sans"/>
              </a:rPr>
              <a:t>The Council fills both these roles and is registered with the Information Commissioners Office (ICO).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629823" y="3502959"/>
            <a:ext cx="3713437" cy="3012507"/>
          </a:xfrm>
          <a:custGeom>
            <a:avLst/>
            <a:gdLst/>
            <a:ahLst/>
            <a:cxnLst/>
            <a:rect l="l" t="t" r="r" b="b"/>
            <a:pathLst>
              <a:path w="3713437" h="3012507">
                <a:moveTo>
                  <a:pt x="0" y="0"/>
                </a:moveTo>
                <a:lnTo>
                  <a:pt x="3713437" y="0"/>
                </a:lnTo>
                <a:lnTo>
                  <a:pt x="3713437" y="3012507"/>
                </a:lnTo>
                <a:lnTo>
                  <a:pt x="0" y="3012507"/>
                </a:lnTo>
                <a:lnTo>
                  <a:pt x="0" y="0"/>
                </a:lnTo>
                <a:close/>
              </a:path>
            </a:pathLst>
          </a:custGeom>
          <a:blipFill>
            <a:blip r:embed="rId3"/>
            <a:stretch>
              <a:fillRect/>
            </a:stretch>
          </a:blipFill>
        </p:spPr>
      </p:sp>
      <p:sp>
        <p:nvSpPr>
          <p:cNvPr id="4" name="TextBox 4"/>
          <p:cNvSpPr txBox="1"/>
          <p:nvPr/>
        </p:nvSpPr>
        <p:spPr>
          <a:xfrm>
            <a:off x="4685873" y="521050"/>
            <a:ext cx="1320254" cy="422275"/>
          </a:xfrm>
          <a:prstGeom prst="rect">
            <a:avLst/>
          </a:prstGeom>
        </p:spPr>
        <p:txBody>
          <a:bodyPr lIns="0" tIns="0" rIns="0" bIns="0" rtlCol="0" anchor="t">
            <a:spAutoFit/>
          </a:bodyPr>
          <a:lstStyle/>
          <a:p>
            <a:pPr algn="ctr">
              <a:lnSpc>
                <a:spcPts val="3499"/>
              </a:lnSpc>
              <a:spcBef>
                <a:spcPct val="0"/>
              </a:spcBef>
            </a:pPr>
            <a:r>
              <a:rPr lang="en-US" sz="2499" b="1" u="sng">
                <a:solidFill>
                  <a:srgbClr val="000000"/>
                </a:solidFill>
                <a:latin typeface="Canva Sans Bold"/>
                <a:ea typeface="Canva Sans Bold"/>
                <a:cs typeface="Canva Sans Bold"/>
                <a:sym typeface="Canva Sans Bold"/>
              </a:rPr>
              <a:t>IT policy</a:t>
            </a:r>
          </a:p>
        </p:txBody>
      </p:sp>
      <p:sp>
        <p:nvSpPr>
          <p:cNvPr id="5" name="TextBox 5"/>
          <p:cNvSpPr txBox="1"/>
          <p:nvPr/>
        </p:nvSpPr>
        <p:spPr>
          <a:xfrm>
            <a:off x="541359" y="1101008"/>
            <a:ext cx="9890365" cy="19348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All smaller authorities (excluding parish meetings) must also have an IT policy.  This explains how everyone - clerks, members and other staff - should conduct authority business in a secure and legal way when using IT equipment and software.  This relates to the use of authority-owned and personal equipment.</a:t>
            </a:r>
          </a:p>
        </p:txBody>
      </p:sp>
      <p:sp>
        <p:nvSpPr>
          <p:cNvPr id="6" name="TextBox 6"/>
          <p:cNvSpPr txBox="1"/>
          <p:nvPr/>
        </p:nvSpPr>
        <p:spPr>
          <a:xfrm>
            <a:off x="6213357" y="6605880"/>
            <a:ext cx="1129903"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(dsparks, 2018)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TextBox 3"/>
          <p:cNvSpPr txBox="1"/>
          <p:nvPr/>
        </p:nvSpPr>
        <p:spPr>
          <a:xfrm>
            <a:off x="1207760" y="4725323"/>
            <a:ext cx="8276481" cy="3727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New policies to be implemented and approved by the Council</a:t>
            </a:r>
          </a:p>
        </p:txBody>
      </p:sp>
      <p:sp>
        <p:nvSpPr>
          <p:cNvPr id="4" name="Freeform 4"/>
          <p:cNvSpPr/>
          <p:nvPr/>
        </p:nvSpPr>
        <p:spPr>
          <a:xfrm>
            <a:off x="4504069" y="664929"/>
            <a:ext cx="2045293" cy="2292707"/>
          </a:xfrm>
          <a:custGeom>
            <a:avLst/>
            <a:gdLst/>
            <a:ahLst/>
            <a:cxnLst/>
            <a:rect l="l" t="t" r="r" b="b"/>
            <a:pathLst>
              <a:path w="2045293" h="2292707">
                <a:moveTo>
                  <a:pt x="0" y="0"/>
                </a:moveTo>
                <a:lnTo>
                  <a:pt x="2045293" y="0"/>
                </a:lnTo>
                <a:lnTo>
                  <a:pt x="2045293" y="2292707"/>
                </a:lnTo>
                <a:lnTo>
                  <a:pt x="0" y="2292707"/>
                </a:lnTo>
                <a:lnTo>
                  <a:pt x="0" y="0"/>
                </a:lnTo>
                <a:close/>
              </a:path>
            </a:pathLst>
          </a:custGeom>
          <a:blipFill>
            <a:blip r:embed="rId3"/>
            <a:stretch>
              <a:fillRect/>
            </a:stretch>
          </a:blipFill>
        </p:spPr>
      </p:sp>
      <p:sp>
        <p:nvSpPr>
          <p:cNvPr id="5" name="TextBox 5"/>
          <p:cNvSpPr txBox="1"/>
          <p:nvPr/>
        </p:nvSpPr>
        <p:spPr>
          <a:xfrm>
            <a:off x="5078791" y="3266341"/>
            <a:ext cx="147057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(EagletSolutions)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2205898" y="1358562"/>
            <a:ext cx="5638897" cy="2104983"/>
          </a:xfrm>
          <a:custGeom>
            <a:avLst/>
            <a:gdLst/>
            <a:ahLst/>
            <a:cxnLst/>
            <a:rect l="l" t="t" r="r" b="b"/>
            <a:pathLst>
              <a:path w="5638897" h="2104983">
                <a:moveTo>
                  <a:pt x="0" y="0"/>
                </a:moveTo>
                <a:lnTo>
                  <a:pt x="5638896" y="0"/>
                </a:lnTo>
                <a:lnTo>
                  <a:pt x="5638896" y="2104984"/>
                </a:lnTo>
                <a:lnTo>
                  <a:pt x="0" y="2104984"/>
                </a:lnTo>
                <a:lnTo>
                  <a:pt x="0" y="0"/>
                </a:lnTo>
                <a:close/>
              </a:path>
            </a:pathLst>
          </a:custGeom>
          <a:blipFill>
            <a:blip r:embed="rId3"/>
            <a:stretch>
              <a:fillRect/>
            </a:stretch>
          </a:blipFill>
        </p:spPr>
      </p:sp>
      <p:sp>
        <p:nvSpPr>
          <p:cNvPr id="4" name="TextBox 4"/>
          <p:cNvSpPr txBox="1"/>
          <p:nvPr/>
        </p:nvSpPr>
        <p:spPr>
          <a:xfrm>
            <a:off x="5782423" y="3671415"/>
            <a:ext cx="206237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(Wade Buttons Inc)</a:t>
            </a:r>
          </a:p>
        </p:txBody>
      </p:sp>
      <p:sp>
        <p:nvSpPr>
          <p:cNvPr id="5" name="TextBox 5"/>
          <p:cNvSpPr txBox="1"/>
          <p:nvPr/>
        </p:nvSpPr>
        <p:spPr>
          <a:xfrm>
            <a:off x="1784048" y="4688324"/>
            <a:ext cx="6630591" cy="3727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Any Questions before we move onto the policies?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4292318" y="2769013"/>
            <a:ext cx="2657659" cy="3788578"/>
          </a:xfrm>
          <a:custGeom>
            <a:avLst/>
            <a:gdLst/>
            <a:ahLst/>
            <a:cxnLst/>
            <a:rect l="l" t="t" r="r" b="b"/>
            <a:pathLst>
              <a:path w="2657659" h="3788578">
                <a:moveTo>
                  <a:pt x="0" y="0"/>
                </a:moveTo>
                <a:lnTo>
                  <a:pt x="2657660" y="0"/>
                </a:lnTo>
                <a:lnTo>
                  <a:pt x="2657660" y="3788578"/>
                </a:lnTo>
                <a:lnTo>
                  <a:pt x="0" y="3788578"/>
                </a:lnTo>
                <a:lnTo>
                  <a:pt x="0" y="0"/>
                </a:lnTo>
                <a:close/>
              </a:path>
            </a:pathLst>
          </a:custGeom>
          <a:blipFill>
            <a:blip r:embed="rId3"/>
            <a:stretch>
              <a:fillRect/>
            </a:stretch>
          </a:blipFill>
        </p:spPr>
      </p:sp>
      <p:sp>
        <p:nvSpPr>
          <p:cNvPr id="4" name="TextBox 4"/>
          <p:cNvSpPr txBox="1"/>
          <p:nvPr/>
        </p:nvSpPr>
        <p:spPr>
          <a:xfrm>
            <a:off x="4632401" y="794241"/>
            <a:ext cx="2317576" cy="422276"/>
          </a:xfrm>
          <a:prstGeom prst="rect">
            <a:avLst/>
          </a:prstGeom>
        </p:spPr>
        <p:txBody>
          <a:bodyPr wrap="square" lIns="0" tIns="0" rIns="0" bIns="0" rtlCol="0" anchor="t">
            <a:spAutoFit/>
          </a:bodyPr>
          <a:lstStyle/>
          <a:p>
            <a:pPr algn="ctr">
              <a:lnSpc>
                <a:spcPts val="3499"/>
              </a:lnSpc>
              <a:spcBef>
                <a:spcPct val="0"/>
              </a:spcBef>
            </a:pPr>
            <a:r>
              <a:rPr lang="en-US" sz="2499" b="1" u="sng" dirty="0">
                <a:solidFill>
                  <a:srgbClr val="000000"/>
                </a:solidFill>
                <a:latin typeface="Canva Sans Bold"/>
                <a:ea typeface="Canva Sans Bold"/>
                <a:cs typeface="Canva Sans Bold"/>
                <a:sym typeface="Canva Sans Bold"/>
              </a:rPr>
              <a:t>What is it?</a:t>
            </a:r>
          </a:p>
        </p:txBody>
      </p:sp>
      <p:sp>
        <p:nvSpPr>
          <p:cNvPr id="5" name="TextBox 5"/>
          <p:cNvSpPr txBox="1"/>
          <p:nvPr/>
        </p:nvSpPr>
        <p:spPr>
          <a:xfrm>
            <a:off x="1128516" y="1626091"/>
            <a:ext cx="8985264" cy="76327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It is a completely new standalone assertion introduced in the 2025 Practitioners Guide for smaller authorities</a:t>
            </a:r>
          </a:p>
        </p:txBody>
      </p:sp>
      <p:sp>
        <p:nvSpPr>
          <p:cNvPr id="6" name="TextBox 6"/>
          <p:cNvSpPr txBox="1"/>
          <p:nvPr/>
        </p:nvSpPr>
        <p:spPr>
          <a:xfrm>
            <a:off x="5229412" y="6795360"/>
            <a:ext cx="1726780"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a:t>
            </a:r>
            <a:r>
              <a:rPr lang="en-US" sz="1200" b="1" dirty="0" err="1">
                <a:solidFill>
                  <a:srgbClr val="000000"/>
                </a:solidFill>
                <a:latin typeface="Canva Sans Bold"/>
                <a:ea typeface="Canva Sans Bold"/>
                <a:cs typeface="Canva Sans Bold"/>
                <a:sym typeface="Canva Sans Bold"/>
              </a:rPr>
              <a:t>Northantscalc</a:t>
            </a:r>
            <a:r>
              <a:rPr lang="en-US" sz="1200" b="1" dirty="0">
                <a:solidFill>
                  <a:srgbClr val="000000"/>
                </a:solidFill>
                <a:latin typeface="Canva Sans Bold"/>
                <a:ea typeface="Canva Sans Bold"/>
                <a:cs typeface="Canva Sans Bold"/>
                <a:sym typeface="Canva Sans Bold"/>
              </a:rPr>
              <a:t>,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526075" y="1604425"/>
            <a:ext cx="3145904" cy="3024000"/>
          </a:xfrm>
          <a:custGeom>
            <a:avLst/>
            <a:gdLst/>
            <a:ahLst/>
            <a:cxnLst/>
            <a:rect l="l" t="t" r="r" b="b"/>
            <a:pathLst>
              <a:path w="3145904" h="3024000">
                <a:moveTo>
                  <a:pt x="0" y="0"/>
                </a:moveTo>
                <a:lnTo>
                  <a:pt x="3145904" y="0"/>
                </a:lnTo>
                <a:lnTo>
                  <a:pt x="3145904" y="3024000"/>
                </a:lnTo>
                <a:lnTo>
                  <a:pt x="0" y="3024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3720420" y="521050"/>
            <a:ext cx="2951559" cy="422276"/>
          </a:xfrm>
          <a:prstGeom prst="rect">
            <a:avLst/>
          </a:prstGeom>
        </p:spPr>
        <p:txBody>
          <a:bodyPr lIns="0" tIns="0" rIns="0" bIns="0" rtlCol="0" anchor="t">
            <a:spAutoFit/>
          </a:bodyPr>
          <a:lstStyle/>
          <a:p>
            <a:pPr algn="ctr">
              <a:lnSpc>
                <a:spcPts val="3499"/>
              </a:lnSpc>
              <a:spcBef>
                <a:spcPct val="0"/>
              </a:spcBef>
            </a:pPr>
            <a:r>
              <a:rPr lang="en-US" sz="2499" b="1" u="sng">
                <a:solidFill>
                  <a:srgbClr val="000000"/>
                </a:solidFill>
                <a:latin typeface="Canva Sans Bold"/>
                <a:ea typeface="Canva Sans Bold"/>
                <a:cs typeface="Canva Sans Bold"/>
                <a:sym typeface="Canva Sans Bold"/>
              </a:rPr>
              <a:t>When does it apply</a:t>
            </a:r>
          </a:p>
        </p:txBody>
      </p:sp>
      <p:sp>
        <p:nvSpPr>
          <p:cNvPr id="5" name="TextBox 5"/>
          <p:cNvSpPr txBox="1"/>
          <p:nvPr/>
        </p:nvSpPr>
        <p:spPr>
          <a:xfrm>
            <a:off x="1436756" y="5488881"/>
            <a:ext cx="7818488" cy="720325"/>
          </a:xfrm>
          <a:prstGeom prst="rect">
            <a:avLst/>
          </a:prstGeom>
        </p:spPr>
        <p:txBody>
          <a:bodyPr wrap="square" lIns="0" tIns="0" rIns="0" bIns="0" rtlCol="0" anchor="t">
            <a:spAutoFit/>
          </a:bodyPr>
          <a:lstStyle/>
          <a:p>
            <a:pPr algn="ctr">
              <a:lnSpc>
                <a:spcPts val="2939"/>
              </a:lnSpc>
              <a:spcBef>
                <a:spcPct val="0"/>
              </a:spcBef>
            </a:pPr>
            <a:r>
              <a:rPr lang="en-US" sz="2099" dirty="0">
                <a:solidFill>
                  <a:srgbClr val="000000"/>
                </a:solidFill>
                <a:latin typeface="Canva Sans"/>
                <a:ea typeface="Canva Sans"/>
                <a:cs typeface="Canva Sans"/>
                <a:sym typeface="Canva Sans"/>
              </a:rPr>
              <a:t>It applies to the Annual Governance and Accountability Returns (AGAR) for the financial year 1st April 2025, so now.</a:t>
            </a:r>
          </a:p>
        </p:txBody>
      </p:sp>
      <p:sp>
        <p:nvSpPr>
          <p:cNvPr id="6" name="TextBox 6"/>
          <p:cNvSpPr txBox="1"/>
          <p:nvPr/>
        </p:nvSpPr>
        <p:spPr>
          <a:xfrm>
            <a:off x="4462922" y="4845050"/>
            <a:ext cx="2331577"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(Solver from Solvers, no date)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551240" y="1513055"/>
            <a:ext cx="3589520" cy="3378635"/>
          </a:xfrm>
          <a:custGeom>
            <a:avLst/>
            <a:gdLst/>
            <a:ahLst/>
            <a:cxnLst/>
            <a:rect l="l" t="t" r="r" b="b"/>
            <a:pathLst>
              <a:path w="3589520" h="3378635">
                <a:moveTo>
                  <a:pt x="0" y="0"/>
                </a:moveTo>
                <a:lnTo>
                  <a:pt x="3589520" y="0"/>
                </a:lnTo>
                <a:lnTo>
                  <a:pt x="3589520" y="3378636"/>
                </a:lnTo>
                <a:lnTo>
                  <a:pt x="0" y="3378636"/>
                </a:lnTo>
                <a:lnTo>
                  <a:pt x="0" y="0"/>
                </a:lnTo>
                <a:close/>
              </a:path>
            </a:pathLst>
          </a:custGeom>
          <a:blipFill>
            <a:blip r:embed="rId3"/>
            <a:stretch>
              <a:fillRect/>
            </a:stretch>
          </a:blipFill>
        </p:spPr>
      </p:sp>
      <p:sp>
        <p:nvSpPr>
          <p:cNvPr id="4" name="TextBox 4"/>
          <p:cNvSpPr txBox="1"/>
          <p:nvPr/>
        </p:nvSpPr>
        <p:spPr>
          <a:xfrm>
            <a:off x="3790522" y="633061"/>
            <a:ext cx="4223177" cy="422275"/>
          </a:xfrm>
          <a:prstGeom prst="rect">
            <a:avLst/>
          </a:prstGeom>
        </p:spPr>
        <p:txBody>
          <a:bodyPr wrap="square" lIns="0" tIns="0" rIns="0" bIns="0" rtlCol="0" anchor="t">
            <a:spAutoFit/>
          </a:bodyPr>
          <a:lstStyle/>
          <a:p>
            <a:pPr algn="ctr">
              <a:lnSpc>
                <a:spcPts val="3499"/>
              </a:lnSpc>
              <a:spcBef>
                <a:spcPct val="0"/>
              </a:spcBef>
            </a:pPr>
            <a:r>
              <a:rPr lang="en-US" sz="2499" b="1" u="sng" dirty="0">
                <a:solidFill>
                  <a:srgbClr val="000000"/>
                </a:solidFill>
                <a:latin typeface="Canva Sans Bold"/>
                <a:ea typeface="Canva Sans Bold"/>
                <a:cs typeface="Canva Sans Bold"/>
                <a:sym typeface="Canva Sans Bold"/>
              </a:rPr>
              <a:t>Why is it important?</a:t>
            </a:r>
          </a:p>
        </p:txBody>
      </p:sp>
      <p:sp>
        <p:nvSpPr>
          <p:cNvPr id="5" name="TextBox 5"/>
          <p:cNvSpPr txBox="1"/>
          <p:nvPr/>
        </p:nvSpPr>
        <p:spPr>
          <a:xfrm>
            <a:off x="2310663" y="5477204"/>
            <a:ext cx="7030488" cy="1153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Councils must now demonstrate real compliance to digital matters such as GDPR, not just good intentions</a:t>
            </a:r>
          </a:p>
        </p:txBody>
      </p:sp>
      <p:sp>
        <p:nvSpPr>
          <p:cNvPr id="6" name="TextBox 6"/>
          <p:cNvSpPr txBox="1"/>
          <p:nvPr/>
        </p:nvSpPr>
        <p:spPr>
          <a:xfrm>
            <a:off x="6028972" y="4997450"/>
            <a:ext cx="1298928"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(11star, no date)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TextBox 3"/>
          <p:cNvSpPr txBox="1"/>
          <p:nvPr/>
        </p:nvSpPr>
        <p:spPr>
          <a:xfrm>
            <a:off x="1953314" y="104501"/>
            <a:ext cx="6974786" cy="419346"/>
          </a:xfrm>
          <a:prstGeom prst="rect">
            <a:avLst/>
          </a:prstGeom>
        </p:spPr>
        <p:txBody>
          <a:bodyPr wrap="square" lIns="0" tIns="0" rIns="0" bIns="0" rtlCol="0" anchor="t">
            <a:spAutoFit/>
          </a:bodyPr>
          <a:lstStyle/>
          <a:p>
            <a:pPr algn="ctr">
              <a:lnSpc>
                <a:spcPts val="3499"/>
              </a:lnSpc>
              <a:spcBef>
                <a:spcPct val="0"/>
              </a:spcBef>
            </a:pPr>
            <a:r>
              <a:rPr lang="en-US" sz="2499" b="1" u="sng" dirty="0">
                <a:solidFill>
                  <a:srgbClr val="000000"/>
                </a:solidFill>
                <a:latin typeface="Canva Sans Bold"/>
                <a:ea typeface="Canva Sans Bold"/>
                <a:cs typeface="Canva Sans Bold"/>
                <a:sym typeface="Canva Sans Bold"/>
              </a:rPr>
              <a:t>What must Councils do to tick Assertion 10?</a:t>
            </a:r>
          </a:p>
        </p:txBody>
      </p:sp>
      <p:sp>
        <p:nvSpPr>
          <p:cNvPr id="4" name="TextBox 4"/>
          <p:cNvSpPr txBox="1"/>
          <p:nvPr/>
        </p:nvSpPr>
        <p:spPr>
          <a:xfrm>
            <a:off x="600613" y="553995"/>
            <a:ext cx="9335387" cy="6898005"/>
          </a:xfrm>
          <a:prstGeom prst="rect">
            <a:avLst/>
          </a:prstGeom>
        </p:spPr>
        <p:txBody>
          <a:bodyPr lIns="0" tIns="0" rIns="0" bIns="0" rtlCol="0" anchor="t">
            <a:spAutoFit/>
          </a:bodyPr>
          <a:lstStyle/>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Email management - Every authority must have a generic email account hosted on an authority owned domain, for example clerk@abcparishcouncil.gov.uk or clerk@abcparishcouncil.org.uk rather than abcparishclerk@gmail.com or abcparishclerk@outlook.com for example</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smaller authorities (excluding parish meetings) must meet legal requirements for all existing websites regardless of what domain is being used.</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websites must meet the Web Content Accessibility Guidelines 2.2AA and the Public Sector Bodies (Websites and Mobile Applications) (No. 2) Accessibility Regulations 2018</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websites must include published documentation as specified in the Freedom of Information Act 2000 and the Transparency Code for Smaller Authorities (where applicable)</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smaller authorities, including parish meetings, must follow both the General Data Protection Regulation (GDPR) 2016 and the Data Protection Act (DPA) 2018</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smaller authorities, including parish meetings, must process personal data with care in line with the principles of data protection.</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The DPA 2018 supplements the GDPR and classifies an authority as both a Data Controller and a Data Processor.</a:t>
            </a:r>
          </a:p>
          <a:p>
            <a:pPr marL="388620" lvl="1" indent="-194310" algn="l">
              <a:lnSpc>
                <a:spcPts val="2520"/>
              </a:lnSpc>
              <a:buFont typeface="Arial"/>
              <a:buChar char="•"/>
            </a:pPr>
            <a:r>
              <a:rPr lang="en-US" sz="1800">
                <a:solidFill>
                  <a:srgbClr val="000000"/>
                </a:solidFill>
                <a:latin typeface="Canva Sans"/>
                <a:ea typeface="Canva Sans"/>
                <a:cs typeface="Canva Sans"/>
                <a:sym typeface="Canva Sans"/>
              </a:rPr>
              <a:t>All smaller authorities (excluding parish meetings) must also have an IT policy.  This explains how everyone - clerks, members and other staff - should conduct authority business in a secure and legal way when using IT equipment and software.  This relates to the use of authority-owned and personal equipment.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458185" y="3206013"/>
            <a:ext cx="4147762" cy="2760147"/>
          </a:xfrm>
          <a:custGeom>
            <a:avLst/>
            <a:gdLst/>
            <a:ahLst/>
            <a:cxnLst/>
            <a:rect l="l" t="t" r="r" b="b"/>
            <a:pathLst>
              <a:path w="4147762" h="2760147">
                <a:moveTo>
                  <a:pt x="0" y="0"/>
                </a:moveTo>
                <a:lnTo>
                  <a:pt x="4147763" y="0"/>
                </a:lnTo>
                <a:lnTo>
                  <a:pt x="4147763" y="2760147"/>
                </a:lnTo>
                <a:lnTo>
                  <a:pt x="0" y="2760147"/>
                </a:lnTo>
                <a:lnTo>
                  <a:pt x="0" y="0"/>
                </a:lnTo>
                <a:close/>
              </a:path>
            </a:pathLst>
          </a:custGeom>
          <a:blipFill>
            <a:blip r:embed="rId3"/>
            <a:stretch>
              <a:fillRect/>
            </a:stretch>
          </a:blipFill>
        </p:spPr>
      </p:sp>
      <p:sp>
        <p:nvSpPr>
          <p:cNvPr id="4" name="TextBox 4"/>
          <p:cNvSpPr txBox="1"/>
          <p:nvPr/>
        </p:nvSpPr>
        <p:spPr>
          <a:xfrm>
            <a:off x="3975101" y="522729"/>
            <a:ext cx="3113931" cy="422275"/>
          </a:xfrm>
          <a:prstGeom prst="rect">
            <a:avLst/>
          </a:prstGeom>
        </p:spPr>
        <p:txBody>
          <a:bodyPr lIns="0" tIns="0" rIns="0" bIns="0" rtlCol="0" anchor="t">
            <a:spAutoFit/>
          </a:bodyPr>
          <a:lstStyle/>
          <a:p>
            <a:pPr algn="ctr">
              <a:lnSpc>
                <a:spcPts val="3499"/>
              </a:lnSpc>
              <a:spcBef>
                <a:spcPct val="0"/>
              </a:spcBef>
            </a:pPr>
            <a:r>
              <a:rPr lang="en-US" sz="2499" b="1" u="sng">
                <a:solidFill>
                  <a:srgbClr val="000000"/>
                </a:solidFill>
                <a:latin typeface="Canva Sans Bold"/>
                <a:ea typeface="Canva Sans Bold"/>
                <a:cs typeface="Canva Sans Bold"/>
                <a:sym typeface="Canva Sans Bold"/>
              </a:rPr>
              <a:t>Email Management  </a:t>
            </a:r>
          </a:p>
        </p:txBody>
      </p:sp>
      <p:sp>
        <p:nvSpPr>
          <p:cNvPr id="5" name="TextBox 5"/>
          <p:cNvSpPr txBox="1"/>
          <p:nvPr/>
        </p:nvSpPr>
        <p:spPr>
          <a:xfrm>
            <a:off x="5440796" y="6216650"/>
            <a:ext cx="2268104"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(National Government, 2025)</a:t>
            </a:r>
          </a:p>
        </p:txBody>
      </p:sp>
      <p:sp>
        <p:nvSpPr>
          <p:cNvPr id="6" name="TextBox 6"/>
          <p:cNvSpPr txBox="1"/>
          <p:nvPr/>
        </p:nvSpPr>
        <p:spPr>
          <a:xfrm>
            <a:off x="1455276" y="1440304"/>
            <a:ext cx="8311761" cy="1240155"/>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Canva Sans"/>
                <a:ea typeface="Canva Sans"/>
                <a:cs typeface="Canva Sans"/>
                <a:sym typeface="Canva Sans"/>
              </a:rPr>
              <a:t>Every authority must have a generic email account hosted on an authority owned domain, for example clerk@abcparishcouncil.gov.uk or clerk@abcparishcouncil.org.uk rather than abcparishclerk@gmail.com or abcparishclerk@outlook.com for example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815333" y="662635"/>
            <a:ext cx="2844090" cy="3188133"/>
          </a:xfrm>
          <a:custGeom>
            <a:avLst/>
            <a:gdLst/>
            <a:ahLst/>
            <a:cxnLst/>
            <a:rect l="l" t="t" r="r" b="b"/>
            <a:pathLst>
              <a:path w="2844090" h="3188133">
                <a:moveTo>
                  <a:pt x="0" y="0"/>
                </a:moveTo>
                <a:lnTo>
                  <a:pt x="2844089" y="0"/>
                </a:lnTo>
                <a:lnTo>
                  <a:pt x="2844089" y="3188133"/>
                </a:lnTo>
                <a:lnTo>
                  <a:pt x="0" y="3188133"/>
                </a:lnTo>
                <a:lnTo>
                  <a:pt x="0" y="0"/>
                </a:lnTo>
                <a:close/>
              </a:path>
            </a:pathLst>
          </a:custGeom>
          <a:blipFill>
            <a:blip r:embed="rId3"/>
            <a:stretch>
              <a:fillRect/>
            </a:stretch>
          </a:blipFill>
        </p:spPr>
      </p:sp>
      <p:sp>
        <p:nvSpPr>
          <p:cNvPr id="4" name="TextBox 4"/>
          <p:cNvSpPr txBox="1"/>
          <p:nvPr/>
        </p:nvSpPr>
        <p:spPr>
          <a:xfrm>
            <a:off x="5188852" y="4151442"/>
            <a:ext cx="147057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(EagletSolutions)</a:t>
            </a:r>
          </a:p>
        </p:txBody>
      </p:sp>
      <p:sp>
        <p:nvSpPr>
          <p:cNvPr id="5" name="TextBox 5"/>
          <p:cNvSpPr txBox="1"/>
          <p:nvPr/>
        </p:nvSpPr>
        <p:spPr>
          <a:xfrm>
            <a:off x="1268016" y="5230790"/>
            <a:ext cx="8353293" cy="76327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The Council already has an authority owned domain with dedicated councilor and staff emails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3670300" y="1070588"/>
            <a:ext cx="4479131" cy="2680588"/>
          </a:xfrm>
          <a:custGeom>
            <a:avLst/>
            <a:gdLst/>
            <a:ahLst/>
            <a:cxnLst/>
            <a:rect l="l" t="t" r="r" b="b"/>
            <a:pathLst>
              <a:path w="4479131" h="2680588">
                <a:moveTo>
                  <a:pt x="0" y="0"/>
                </a:moveTo>
                <a:lnTo>
                  <a:pt x="4479132" y="0"/>
                </a:lnTo>
                <a:lnTo>
                  <a:pt x="4479132" y="2680588"/>
                </a:lnTo>
                <a:lnTo>
                  <a:pt x="0" y="2680588"/>
                </a:lnTo>
                <a:lnTo>
                  <a:pt x="0" y="0"/>
                </a:lnTo>
                <a:close/>
              </a:path>
            </a:pathLst>
          </a:custGeom>
          <a:blipFill>
            <a:blip r:embed="rId3"/>
            <a:stretch>
              <a:fillRect/>
            </a:stretch>
          </a:blipFill>
        </p:spPr>
      </p:sp>
      <p:sp>
        <p:nvSpPr>
          <p:cNvPr id="4" name="TextBox 4"/>
          <p:cNvSpPr txBox="1"/>
          <p:nvPr/>
        </p:nvSpPr>
        <p:spPr>
          <a:xfrm>
            <a:off x="2948734" y="353287"/>
            <a:ext cx="5598366" cy="422275"/>
          </a:xfrm>
          <a:prstGeom prst="rect">
            <a:avLst/>
          </a:prstGeom>
        </p:spPr>
        <p:txBody>
          <a:bodyPr wrap="square" lIns="0" tIns="0" rIns="0" bIns="0" rtlCol="0" anchor="t">
            <a:spAutoFit/>
          </a:bodyPr>
          <a:lstStyle/>
          <a:p>
            <a:pPr algn="ctr">
              <a:lnSpc>
                <a:spcPts val="3499"/>
              </a:lnSpc>
              <a:spcBef>
                <a:spcPct val="0"/>
              </a:spcBef>
            </a:pPr>
            <a:r>
              <a:rPr lang="en-US" sz="2499" b="1" u="sng" dirty="0">
                <a:solidFill>
                  <a:srgbClr val="000000"/>
                </a:solidFill>
                <a:latin typeface="Canva Sans Bold"/>
                <a:ea typeface="Canva Sans Bold"/>
                <a:cs typeface="Canva Sans Bold"/>
                <a:sym typeface="Canva Sans Bold"/>
              </a:rPr>
              <a:t>Accessible &amp; Compliant Website</a:t>
            </a:r>
          </a:p>
        </p:txBody>
      </p:sp>
      <p:sp>
        <p:nvSpPr>
          <p:cNvPr id="5" name="TextBox 5"/>
          <p:cNvSpPr txBox="1"/>
          <p:nvPr/>
        </p:nvSpPr>
        <p:spPr>
          <a:xfrm>
            <a:off x="5751944" y="3913350"/>
            <a:ext cx="1833621" cy="198120"/>
          </a:xfrm>
          <a:prstGeom prst="rect">
            <a:avLst/>
          </a:prstGeom>
        </p:spPr>
        <p:txBody>
          <a:bodyPr lIns="0" tIns="0" rIns="0" bIns="0" rtlCol="0" anchor="t">
            <a:spAutoFit/>
          </a:bodyPr>
          <a:lstStyle/>
          <a:p>
            <a:pPr algn="ctr">
              <a:lnSpc>
                <a:spcPts val="1679"/>
              </a:lnSpc>
              <a:spcBef>
                <a:spcPct val="0"/>
              </a:spcBef>
            </a:pPr>
            <a:r>
              <a:rPr lang="en-US" sz="1200" b="1">
                <a:solidFill>
                  <a:srgbClr val="000000"/>
                </a:solidFill>
                <a:latin typeface="Canva Sans Bold"/>
                <a:ea typeface="Canva Sans Bold"/>
                <a:cs typeface="Canva Sans Bold"/>
                <a:sym typeface="Canva Sans Bold"/>
              </a:rPr>
              <a:t>(Yushkevych, 2023)</a:t>
            </a:r>
          </a:p>
        </p:txBody>
      </p:sp>
      <p:sp>
        <p:nvSpPr>
          <p:cNvPr id="6" name="TextBox 6"/>
          <p:cNvSpPr txBox="1"/>
          <p:nvPr/>
        </p:nvSpPr>
        <p:spPr>
          <a:xfrm>
            <a:off x="1340807" y="4406496"/>
            <a:ext cx="8405036" cy="2568575"/>
          </a:xfrm>
          <a:prstGeom prst="rect">
            <a:avLst/>
          </a:prstGeom>
        </p:spPr>
        <p:txBody>
          <a:bodyPr lIns="0" tIns="0" rIns="0" bIns="0" rtlCol="0" anchor="t">
            <a:spAutoFit/>
          </a:bodyPr>
          <a:lstStyle/>
          <a:p>
            <a:pPr algn="ctr">
              <a:lnSpc>
                <a:spcPts val="2520"/>
              </a:lnSpc>
            </a:pPr>
            <a:r>
              <a:rPr lang="en-US" sz="1800" b="1">
                <a:solidFill>
                  <a:srgbClr val="000000"/>
                </a:solidFill>
                <a:latin typeface="Canva Sans Bold"/>
                <a:ea typeface="Canva Sans Bold"/>
                <a:cs typeface="Canva Sans Bold"/>
                <a:sym typeface="Canva Sans Bold"/>
              </a:rPr>
              <a:t>All smaller authorities (excluding parish meetings) must meet legal requirements for all existing websites regardless of what domain is being used. All websites must meet the Web Content Accessibility Guidelines 2.2AA and the Public Sector Bodies (Websites and Mobile Applications) (No. 2) Accessibility Regulations 2018All websites must include published documentation as specified in the Freedom of Information Act 2000 and the Transparency Code for Smaller Authorities (where applicable)</a:t>
            </a:r>
          </a:p>
          <a:p>
            <a:pPr algn="ctr">
              <a:lnSpc>
                <a:spcPts val="3079"/>
              </a:lnSpc>
              <a:spcBef>
                <a:spcPct val="0"/>
              </a:spcBef>
            </a:pPr>
            <a:endParaRPr lang="en-US" sz="1800" b="1">
              <a:solidFill>
                <a:srgbClr val="000000"/>
              </a:solidFill>
              <a:latin typeface="Canva Sans Bold"/>
              <a:ea typeface="Canva Sans Bold"/>
              <a:cs typeface="Canva Sans Bold"/>
              <a:sym typeface="Canva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692000" cy="7560000"/>
          </a:xfrm>
          <a:custGeom>
            <a:avLst/>
            <a:gdLst/>
            <a:ahLst/>
            <a:cxnLst/>
            <a:rect l="l" t="t" r="r" b="b"/>
            <a:pathLst>
              <a:path w="10692000" h="7560000">
                <a:moveTo>
                  <a:pt x="0" y="0"/>
                </a:moveTo>
                <a:lnTo>
                  <a:pt x="10692000" y="0"/>
                </a:lnTo>
                <a:lnTo>
                  <a:pt x="10692000" y="7560000"/>
                </a:lnTo>
                <a:lnTo>
                  <a:pt x="0" y="7560000"/>
                </a:lnTo>
                <a:lnTo>
                  <a:pt x="0" y="0"/>
                </a:lnTo>
                <a:close/>
              </a:path>
            </a:pathLst>
          </a:custGeom>
          <a:blipFill>
            <a:blip r:embed="rId2"/>
            <a:stretch>
              <a:fillRect l="-1069" t="-22226" r="-1069" b="-22226"/>
            </a:stretch>
          </a:blipFill>
        </p:spPr>
      </p:sp>
      <p:sp>
        <p:nvSpPr>
          <p:cNvPr id="3" name="Freeform 3"/>
          <p:cNvSpPr/>
          <p:nvPr/>
        </p:nvSpPr>
        <p:spPr>
          <a:xfrm>
            <a:off x="571007" y="911776"/>
            <a:ext cx="3234414" cy="4800615"/>
          </a:xfrm>
          <a:custGeom>
            <a:avLst/>
            <a:gdLst/>
            <a:ahLst/>
            <a:cxnLst/>
            <a:rect l="l" t="t" r="r" b="b"/>
            <a:pathLst>
              <a:path w="3234414" h="4800615">
                <a:moveTo>
                  <a:pt x="0" y="0"/>
                </a:moveTo>
                <a:lnTo>
                  <a:pt x="3234414" y="0"/>
                </a:lnTo>
                <a:lnTo>
                  <a:pt x="3234414" y="4800615"/>
                </a:lnTo>
                <a:lnTo>
                  <a:pt x="0" y="4800615"/>
                </a:lnTo>
                <a:lnTo>
                  <a:pt x="0" y="0"/>
                </a:lnTo>
                <a:close/>
              </a:path>
            </a:pathLst>
          </a:custGeom>
          <a:blipFill>
            <a:blip r:embed="rId3"/>
            <a:stretch>
              <a:fillRect/>
            </a:stretch>
          </a:blipFill>
        </p:spPr>
      </p:sp>
      <p:sp>
        <p:nvSpPr>
          <p:cNvPr id="4" name="TextBox 4"/>
          <p:cNvSpPr txBox="1"/>
          <p:nvPr/>
        </p:nvSpPr>
        <p:spPr>
          <a:xfrm>
            <a:off x="4196864" y="1361947"/>
            <a:ext cx="6171377" cy="15443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The council website currently meets 2.1 AA standard (accessibility statement on the website) and publishes required FOI and Transparency Code Documents.</a:t>
            </a:r>
          </a:p>
        </p:txBody>
      </p:sp>
      <p:sp>
        <p:nvSpPr>
          <p:cNvPr id="5" name="TextBox 5"/>
          <p:cNvSpPr txBox="1"/>
          <p:nvPr/>
        </p:nvSpPr>
        <p:spPr>
          <a:xfrm>
            <a:off x="4761986" y="3574577"/>
            <a:ext cx="5336530" cy="3727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Canva Sans"/>
                <a:ea typeface="Canva Sans"/>
                <a:cs typeface="Canva Sans"/>
                <a:sym typeface="Canva Sans"/>
              </a:rPr>
              <a:t>Further work is required on the website.</a:t>
            </a:r>
          </a:p>
        </p:txBody>
      </p:sp>
      <p:sp>
        <p:nvSpPr>
          <p:cNvPr id="6" name="TextBox 6"/>
          <p:cNvSpPr txBox="1"/>
          <p:nvPr/>
        </p:nvSpPr>
        <p:spPr>
          <a:xfrm>
            <a:off x="580464" y="5911850"/>
            <a:ext cx="1422893" cy="20326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000000"/>
                </a:solidFill>
                <a:latin typeface="Canva Sans Bold"/>
                <a:ea typeface="Canva Sans Bold"/>
                <a:cs typeface="Canva Sans Bold"/>
                <a:sym typeface="Canva Sans Bold"/>
              </a:rPr>
              <a:t>(</a:t>
            </a:r>
            <a:r>
              <a:rPr lang="en-US" sz="1200" b="1" dirty="0" err="1">
                <a:solidFill>
                  <a:srgbClr val="000000"/>
                </a:solidFill>
                <a:latin typeface="Canva Sans Bold"/>
                <a:ea typeface="Canva Sans Bold"/>
                <a:cs typeface="Canva Sans Bold"/>
                <a:sym typeface="Canva Sans Bold"/>
              </a:rPr>
              <a:t>NeilJB</a:t>
            </a:r>
            <a:r>
              <a:rPr lang="en-US" sz="1200" b="1" dirty="0">
                <a:solidFill>
                  <a:srgbClr val="000000"/>
                </a:solidFill>
                <a:latin typeface="Canva Sans Bold"/>
                <a:ea typeface="Canva Sans Bold"/>
                <a:cs typeface="Canva Sans Bold"/>
                <a:sym typeface="Canva Sans Bold"/>
              </a:rPr>
              <a:t>, no date)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836</Words>
  <Application>Microsoft Office PowerPoint</Application>
  <PresentationFormat>Custom</PresentationFormat>
  <Paragraphs>59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Canva Sans Bold</vt:lpstr>
      <vt:lpstr>Canva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Assertion 10</dc:title>
  <dc:creator>Kate</dc:creator>
  <cp:lastModifiedBy>Stoke St Michael Parish Council</cp:lastModifiedBy>
  <cp:revision>2</cp:revision>
  <dcterms:created xsi:type="dcterms:W3CDTF">2006-08-16T00:00:00Z</dcterms:created>
  <dcterms:modified xsi:type="dcterms:W3CDTF">2025-09-04T10:09:01Z</dcterms:modified>
  <dc:identifier>DAGwCv1h8u4</dc:identifier>
</cp:coreProperties>
</file>